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84" r:id="rId4"/>
    <p:sldId id="285" r:id="rId5"/>
    <p:sldId id="300" r:id="rId6"/>
    <p:sldId id="286" r:id="rId7"/>
    <p:sldId id="287" r:id="rId8"/>
    <p:sldId id="288" r:id="rId9"/>
    <p:sldId id="319" r:id="rId10"/>
    <p:sldId id="308" r:id="rId11"/>
    <p:sldId id="320" r:id="rId12"/>
    <p:sldId id="289" r:id="rId13"/>
    <p:sldId id="290" r:id="rId14"/>
    <p:sldId id="321" r:id="rId15"/>
    <p:sldId id="291" r:id="rId16"/>
    <p:sldId id="292" r:id="rId17"/>
    <p:sldId id="306" r:id="rId18"/>
    <p:sldId id="293" r:id="rId19"/>
    <p:sldId id="311" r:id="rId20"/>
    <p:sldId id="315" r:id="rId21"/>
    <p:sldId id="316" r:id="rId22"/>
    <p:sldId id="317" r:id="rId23"/>
    <p:sldId id="318" r:id="rId24"/>
    <p:sldId id="314" r:id="rId25"/>
    <p:sldId id="322" r:id="rId26"/>
    <p:sldId id="310" r:id="rId27"/>
    <p:sldId id="294" r:id="rId28"/>
    <p:sldId id="295" r:id="rId29"/>
    <p:sldId id="303" r:id="rId30"/>
    <p:sldId id="301" r:id="rId31"/>
    <p:sldId id="302" r:id="rId32"/>
    <p:sldId id="323" r:id="rId33"/>
    <p:sldId id="324" r:id="rId34"/>
    <p:sldId id="297" r:id="rId35"/>
    <p:sldId id="325" r:id="rId36"/>
    <p:sldId id="327" r:id="rId37"/>
    <p:sldId id="328" r:id="rId38"/>
    <p:sldId id="326" r:id="rId39"/>
    <p:sldId id="261" r:id="rId40"/>
    <p:sldId id="275" r:id="rId41"/>
    <p:sldId id="276" r:id="rId42"/>
    <p:sldId id="280" r:id="rId43"/>
    <p:sldId id="281" r:id="rId44"/>
    <p:sldId id="265" r:id="rId45"/>
    <p:sldId id="266" r:id="rId46"/>
    <p:sldId id="277" r:id="rId47"/>
    <p:sldId id="278" r:id="rId48"/>
    <p:sldId id="279" r:id="rId49"/>
    <p:sldId id="282" r:id="rId50"/>
    <p:sldId id="283" r:id="rId51"/>
    <p:sldId id="267" r:id="rId52"/>
    <p:sldId id="268" r:id="rId53"/>
    <p:sldId id="269" r:id="rId54"/>
    <p:sldId id="270" r:id="rId55"/>
    <p:sldId id="271" r:id="rId56"/>
    <p:sldId id="272" r:id="rId57"/>
    <p:sldId id="273" r:id="rId58"/>
    <p:sldId id="274" r:id="rId59"/>
    <p:sldId id="264" r:id="rId6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647" autoAdjust="0"/>
  </p:normalViewPr>
  <p:slideViewPr>
    <p:cSldViewPr>
      <p:cViewPr>
        <p:scale>
          <a:sx n="81" d="100"/>
          <a:sy n="81" d="100"/>
        </p:scale>
        <p:origin x="-1056" y="4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AFCD2-7D85-48B2-926F-3E3C551B95CE}" type="datetimeFigureOut">
              <a:rPr lang="ru-RU"/>
              <a:pPr>
                <a:defRPr/>
              </a:pPr>
              <a:t>20.06.2018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EABE7-23EE-442E-A3DD-73D470A769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FE8E27-1695-406C-B30F-81987A478D3F}" type="datetimeFigureOut">
              <a:rPr lang="ru-RU"/>
              <a:pPr>
                <a:defRPr/>
              </a:pPr>
              <a:t>20.06.2018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29C43-43F1-454E-B252-71DA2240F9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565EE0-0B69-4861-A6C4-68A9FDD3F881}" type="datetimeFigureOut">
              <a:rPr lang="ru-RU"/>
              <a:pPr>
                <a:defRPr/>
              </a:pPr>
              <a:t>20.06.2018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306664-1011-4BC1-A84A-601D3A2BEE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317125-1675-43F9-AC07-3E4B124BAC60}" type="datetimeFigureOut">
              <a:rPr lang="ru-RU"/>
              <a:pPr>
                <a:defRPr/>
              </a:pPr>
              <a:t>20.06.2018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E870DF-9D67-46EE-BFCB-81F4C2F710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CEAF26-2687-4A02-BA08-AE14F52B11F5}" type="datetimeFigureOut">
              <a:rPr lang="ru-RU"/>
              <a:pPr>
                <a:defRPr/>
              </a:pPr>
              <a:t>20.06.2018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A75633-505C-4C93-B765-84363C01C8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356927-AA08-46C0-A56B-06913E386FAC}" type="datetimeFigureOut">
              <a:rPr lang="ru-RU"/>
              <a:pPr>
                <a:defRPr/>
              </a:pPr>
              <a:t>20.06.2018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ABF66D-CE73-4DFF-85A4-DFD57BAAD7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BA5E30-A48B-4A53-A284-DC78B5FC5048}" type="datetimeFigureOut">
              <a:rPr lang="ru-RU"/>
              <a:pPr>
                <a:defRPr/>
              </a:pPr>
              <a:t>20.06.2018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8DEB21-0E56-49FD-B9C6-A2BE29E1A0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72DEF4-6B3E-4694-982D-B1B07C386702}" type="datetimeFigureOut">
              <a:rPr lang="ru-RU"/>
              <a:pPr>
                <a:defRPr/>
              </a:pPr>
              <a:t>20.06.2018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2CFF7B-85B9-443E-9FBC-0307DCABF5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8BA4D4-1556-4615-8721-137FF7EAF683}" type="datetimeFigureOut">
              <a:rPr lang="ru-RU"/>
              <a:pPr>
                <a:defRPr/>
              </a:pPr>
              <a:t>20.06.2018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F48958-8CA7-447A-9D31-4A1EC76D38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632495-44B7-4F2D-9464-49D3D0402E93}" type="datetimeFigureOut">
              <a:rPr lang="ru-RU"/>
              <a:pPr>
                <a:defRPr/>
              </a:pPr>
              <a:t>20.06.2018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F1984A-D7ED-4D4A-A881-C94D87B086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9654F-12EE-4666-A965-4FB93C33D8AE}" type="datetimeFigureOut">
              <a:rPr lang="ru-RU"/>
              <a:pPr>
                <a:defRPr/>
              </a:pPr>
              <a:t>20.06.2018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947ED6-333C-413F-B06F-29C1C902CB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65539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BBFB9A0-65B2-459E-9E18-5DE456681768}" type="datetimeFigureOut">
              <a:rPr lang="ru-RU"/>
              <a:pPr>
                <a:defRPr/>
              </a:pPr>
              <a:t>20.06.2018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BE6866D-BF74-42D4-ADFA-769C168F0C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collection.edu.yar.ru/catalog/res/04d94d50-42fb-4b56-8912-96f08359c717/view/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school-collection.edu.ru/catalog/res/0ecdeeb7-391a-48af-a7aa-008952b50853/view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school-collection.edu.ru/catalog/res/0ecdeeb7-391a-48af-a7aa-008952b50853/view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sites.google.com/site/gymnaziya1belovo/peredatha-elektro.wmv?attredirects=0&amp;d=1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//commons.wikimedia.org/wiki/File:James_Clerk_Maxwell.png?uselang=ru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G:\&#1048;&#1088;&#1080;&#1085;&#1072;\&#1043;&#1048;&#1040;\&#1060;&#1080;&#1079;&#1080;&#1082;&#1072;\&#1055;&#1086;&#1076;&#1075;&#1086;&#1090;&#1086;&#1074;&#1082;&#1072;%20&#1082;%20&#1043;&#1048;&#1040;\3.14.%20&#1069;&#1083;&#1077;&#1082;&#1090;&#1088;&#1086;&#1084;&#1072;&#1075;&#1085;&#1080;&#1090;&#1085;&#1099;&#1077;%20&#1082;&#1086;&#1083;&#1077;&#1073;&#1072;&#1085;&#1080;&#1103;%20&#1080;%20&#1074;&#1086;&#1083;&#1085;&#1099;\EMW.AVI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//commons.wikimedia.org/wiki/File:SMD_capacitor.jpg?uselang=ru" TargetMode="Externa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hyperlink" Target="//commons.wikimedia.org/wiki/File:Kondensatory-rozne.jpg?uselang=ru" TargetMode="External"/><Relationship Id="rId4" Type="http://schemas.openxmlformats.org/officeDocument/2006/relationships/image" Target="../media/image26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0.gif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45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4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1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4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6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8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0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1.wmf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64.wmf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hyperlink" Target="https://sites.google.com/site/gymnaziya1belovo/peredatha-elektro.wmv?attredirects=0&amp;d=1" TargetMode="External"/><Relationship Id="rId13" Type="http://schemas.openxmlformats.org/officeDocument/2006/relationships/hyperlink" Target="http://prv2.lori-images.net/stilizovannaya-zvukovaya-volna-0002666218-preview.jpg" TargetMode="External"/><Relationship Id="rId18" Type="http://schemas.openxmlformats.org/officeDocument/2006/relationships/hyperlink" Target="http://fipi.ru/view/sections/92/docs/" TargetMode="External"/><Relationship Id="rId3" Type="http://schemas.openxmlformats.org/officeDocument/2006/relationships/hyperlink" Target="http://dic.academic.ru/pictures/wiki/files/70/Felder_um_Dipol.jpg" TargetMode="External"/><Relationship Id="rId7" Type="http://schemas.openxmlformats.org/officeDocument/2006/relationships/hyperlink" Target="http://narod.ru/disk/start/07.dl11se-narod.yandex.ru/3841480001/hc839a1565f13203808aaf655f3865795/%D0%81%D0%BC%D0%BA%D0%BE%D1%81%D1%82%D1%8C%20%D0%B2%20%D1%86%D0%B5%D0%BF%D0%B8%20%D0%BF%D0%B5%D1%80%D0%B5%D0%BC%D0%B5%D0%BD%D0%BD%D0%BE%D0%B3%D0%BE%20%D0%B8%20%D0%BF%D0%BE%D1%81%D1%82%D0%BE%D1%8F%D0%BD%D0%BD%D0%BE%D0%B3%D0%BE%20%D1%82%D0%BE%D0%BA%D0%B0.avi" TargetMode="External"/><Relationship Id="rId12" Type="http://schemas.openxmlformats.org/officeDocument/2006/relationships/hyperlink" Target="http://900igr.net/datai/fizika/Printsip-radiosvjazi/0003-002-Elektromagnitnye-volny-registrirovalis-s-pomoschju-priemnogo.png" TargetMode="External"/><Relationship Id="rId17" Type="http://schemas.openxmlformats.org/officeDocument/2006/relationships/hyperlink" Target="http://fipi.ru/view/sections/214/docs/" TargetMode="External"/><Relationship Id="rId2" Type="http://schemas.openxmlformats.org/officeDocument/2006/relationships/hyperlink" Target="http://900igr.net/datai/fizika/Printsip-radiosvjazi/0002-001-Dlja-poluchenija-elektromagnitnykh-voln-Genrikh-Gerts-ispolzoval.png" TargetMode="External"/><Relationship Id="rId16" Type="http://schemas.openxmlformats.org/officeDocument/2006/relationships/hyperlink" Target="http://www.physics.ru/courses/op25part2/design/index.ht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school-collection.edu.ru/catalog/res/0ecdeeb7-391a-48af-a7aa-008952b50853/view/" TargetMode="External"/><Relationship Id="rId11" Type="http://schemas.openxmlformats.org/officeDocument/2006/relationships/hyperlink" Target="http://ru.wikipedia.org/wiki/%CC%E0%EA%F1%E2%E5%EB%EB,_%C4%E6%E5%E9%EC%F1_%CA%EB%E5%F0%EA" TargetMode="External"/><Relationship Id="rId5" Type="http://schemas.openxmlformats.org/officeDocument/2006/relationships/hyperlink" Target="http://www.en.edu.ru/shared/files/old/4147_p0189.gif" TargetMode="External"/><Relationship Id="rId15" Type="http://schemas.openxmlformats.org/officeDocument/2006/relationships/hyperlink" Target="http://files.school-collection.edu.ru/dlrstore/c1fa4768-67a3-4fd2-89b6-591e626d8754/9_72c.swf" TargetMode="External"/><Relationship Id="rId10" Type="http://schemas.openxmlformats.org/officeDocument/2006/relationships/hyperlink" Target="http://metalera.ru/i/p/1333727482.jpg" TargetMode="External"/><Relationship Id="rId4" Type="http://schemas.openxmlformats.org/officeDocument/2006/relationships/hyperlink" Target="http://tehno-science.ru/wp-content/uploads/2012/02/vibrator-gerca.jpg" TargetMode="External"/><Relationship Id="rId9" Type="http://schemas.openxmlformats.org/officeDocument/2006/relationships/hyperlink" Target="http://www.uchkom43.ru/components/com_virtuemart/shop_image/product/_________________4d8b37a3a6935.jpg" TargetMode="External"/><Relationship Id="rId14" Type="http://schemas.openxmlformats.org/officeDocument/2006/relationships/hyperlink" Target="http://heysocium.ru/uploads/posts/2012-05/1336468646_popov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29125" y="4000500"/>
            <a:ext cx="4357688" cy="2643188"/>
          </a:xfrm>
        </p:spPr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71500"/>
            <a:ext cx="9001125" cy="2643188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i="1" dirty="0" smtClean="0"/>
              <a:t>ЭЛЕКТРОМАГНИТНЫЕ КОЛЕБАНИЯ И ВОЛНЫ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Подготовка к ГИА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3315" name="Picture 2" descr="http://physics-animations.com/Physics/GIF/emw-avi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3143250"/>
            <a:ext cx="4000500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00250" y="1214438"/>
            <a:ext cx="7143750" cy="3857625"/>
          </a:xfrm>
        </p:spPr>
        <p:txBody>
          <a:bodyPr rtlCol="0">
            <a:normAutofit/>
          </a:bodyPr>
          <a:lstStyle/>
          <a:p>
            <a:pPr marL="895350" indent="-868363"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повторение основных понятий, графиков и формул, связанных с электромагнитными колебаниями и волнами в соответствии с кодификатором ГИА и планом демонстрационного варианта экзаменационной работы</a:t>
            </a:r>
          </a:p>
          <a:p>
            <a:pPr marL="895350" indent="-868363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sp>
        <p:nvSpPr>
          <p:cNvPr id="14338" name="Заголовок 1"/>
          <p:cNvSpPr>
            <a:spLocks noGrp="1"/>
          </p:cNvSpPr>
          <p:nvPr>
            <p:ph type="ctrTitle"/>
          </p:nvPr>
        </p:nvSpPr>
        <p:spPr>
          <a:xfrm>
            <a:off x="785813" y="357188"/>
            <a:ext cx="2428875" cy="928687"/>
          </a:xfrm>
        </p:spPr>
        <p:txBody>
          <a:bodyPr/>
          <a:lstStyle/>
          <a:p>
            <a:pPr marL="809625" indent="-809625" algn="l">
              <a:tabLst>
                <a:tab pos="895350" algn="l"/>
              </a:tabLst>
            </a:pPr>
            <a:r>
              <a:rPr lang="ru-RU" sz="3200" smtClean="0"/>
              <a:t>Цель: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>
          <a:xfrm>
            <a:off x="357188" y="0"/>
            <a:ext cx="8229600" cy="1143000"/>
          </a:xfrm>
        </p:spPr>
        <p:txBody>
          <a:bodyPr/>
          <a:lstStyle/>
          <a:p>
            <a:r>
              <a:rPr lang="ru-RU" smtClean="0"/>
              <a:t>Переменный ток</a:t>
            </a:r>
          </a:p>
        </p:txBody>
      </p:sp>
      <p:sp>
        <p:nvSpPr>
          <p:cNvPr id="15362" name="Содержимое 2"/>
          <p:cNvSpPr>
            <a:spLocks noGrp="1"/>
          </p:cNvSpPr>
          <p:nvPr>
            <p:ph idx="1"/>
          </p:nvPr>
        </p:nvSpPr>
        <p:spPr>
          <a:xfrm>
            <a:off x="142875" y="1214438"/>
            <a:ext cx="8786813" cy="5357812"/>
          </a:xfrm>
        </p:spPr>
        <p:txBody>
          <a:bodyPr/>
          <a:lstStyle/>
          <a:p>
            <a:r>
              <a:rPr lang="ru-RU" smtClean="0"/>
              <a:t>Если плоская рамка площади </a:t>
            </a:r>
            <a:r>
              <a:rPr lang="ru-RU" b="1" i="1" smtClean="0">
                <a:solidFill>
                  <a:srgbClr val="FF0000"/>
                </a:solidFill>
              </a:rPr>
              <a:t>S</a:t>
            </a:r>
            <a:r>
              <a:rPr lang="ru-RU" smtClean="0"/>
              <a:t> равномерно вращается с частотой </a:t>
            </a:r>
            <a:r>
              <a:rPr lang="ru-RU" b="1" i="1" smtClean="0">
                <a:solidFill>
                  <a:srgbClr val="FF0000"/>
                </a:solidFill>
              </a:rPr>
              <a:t>f</a:t>
            </a:r>
            <a:r>
              <a:rPr lang="ru-RU" smtClean="0"/>
              <a:t> оборотов в секунду в однородном магнитном поле с индукцией то магнитный поток </a:t>
            </a:r>
            <a:r>
              <a:rPr lang="ru-RU" b="1" i="1" smtClean="0">
                <a:solidFill>
                  <a:srgbClr val="FF0000"/>
                </a:solidFill>
              </a:rPr>
              <a:t>Φ</a:t>
            </a:r>
            <a:r>
              <a:rPr lang="ru-RU" smtClean="0"/>
              <a:t>, пронизывающий рамку периодически изменяется во времени</a:t>
            </a:r>
          </a:p>
          <a:p>
            <a:pPr algn="ctr"/>
            <a:r>
              <a:rPr lang="pt-BR" b="1" i="1" smtClean="0">
                <a:solidFill>
                  <a:srgbClr val="FF0000"/>
                </a:solidFill>
              </a:rPr>
              <a:t>Φ(t) = B ∙ S cos (2πft)</a:t>
            </a:r>
            <a:r>
              <a:rPr lang="pt-BR" smtClean="0"/>
              <a:t>. </a:t>
            </a:r>
            <a:endParaRPr lang="ru-RU" smtClean="0"/>
          </a:p>
          <a:p>
            <a:r>
              <a:rPr lang="ru-RU" smtClean="0"/>
              <a:t>В соответствии с законом электромагнитной индукции Фарадея на концах рамки появится переменное напряжение.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Получение переменного индукционного тока</a:t>
            </a:r>
            <a:endParaRPr lang="ru-RU" dirty="0"/>
          </a:p>
        </p:txBody>
      </p:sp>
      <p:sp>
        <p:nvSpPr>
          <p:cNvPr id="4" name="Содержимое 3"/>
          <p:cNvSpPr txBox="1">
            <a:spLocks/>
          </p:cNvSpPr>
          <p:nvPr/>
        </p:nvSpPr>
        <p:spPr bwMode="auto">
          <a:xfrm>
            <a:off x="0" y="2143125"/>
            <a:ext cx="9144000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Char char="•"/>
            </a:pPr>
            <a:r>
              <a:rPr lang="ru-RU" sz="3200" b="1">
                <a:solidFill>
                  <a:srgbClr val="FF0000"/>
                </a:solidFill>
                <a:latin typeface="Times New Roman" pitchFamily="18" charset="0"/>
              </a:rPr>
              <a:t>Здесь должен быть видеофрагмент </a:t>
            </a:r>
          </a:p>
          <a:p>
            <a:pPr marL="342900" indent="-342900" algn="ctr">
              <a:spcBef>
                <a:spcPct val="20000"/>
              </a:spcBef>
              <a:buFont typeface="Arial" charset="0"/>
              <a:buChar char="•"/>
            </a:pPr>
            <a:r>
              <a:rPr lang="ru-RU" sz="3200" b="1">
                <a:solidFill>
                  <a:srgbClr val="FF0000"/>
                </a:solidFill>
                <a:latin typeface="Times New Roman" pitchFamily="18" charset="0"/>
              </a:rPr>
              <a:t>«Получение переменного индукционного тока»</a:t>
            </a:r>
          </a:p>
          <a:p>
            <a:pPr marL="342900" indent="-342900" algn="ctr">
              <a:spcBef>
                <a:spcPct val="20000"/>
              </a:spcBef>
              <a:buFont typeface="Arial" charset="0"/>
              <a:buChar char="•"/>
            </a:pPr>
            <a:endParaRPr lang="ru-RU" sz="3200" b="1">
              <a:solidFill>
                <a:srgbClr val="FF0000"/>
              </a:solidFill>
              <a:latin typeface="Times New Roman" pitchFamily="18" charset="0"/>
            </a:endParaRPr>
          </a:p>
          <a:p>
            <a:pPr marL="342900" indent="-342900" algn="ctr">
              <a:spcBef>
                <a:spcPct val="20000"/>
              </a:spcBef>
              <a:buFont typeface="Arial" charset="0"/>
              <a:buChar char="•"/>
            </a:pPr>
            <a:r>
              <a:rPr lang="ru-RU" sz="3200" b="1">
                <a:solidFill>
                  <a:srgbClr val="FF0000"/>
                </a:solidFill>
                <a:latin typeface="Times New Roman" pitchFamily="18" charset="0"/>
              </a:rPr>
              <a:t>Скачайте фильм по адресу: </a:t>
            </a:r>
            <a:r>
              <a:rPr lang="en-US" b="1">
                <a:solidFill>
                  <a:srgbClr val="FF0000"/>
                </a:solidFill>
                <a:latin typeface="Times New Roman" pitchFamily="18" charset="0"/>
                <a:hlinkClick r:id="rId2"/>
              </a:rPr>
              <a:t>http://school-collection.edu.ru/catalog/res/d67bc6fb-694a-4f85-95ba-e572ae399a54/view/ </a:t>
            </a:r>
            <a:r>
              <a:rPr lang="ru-RU" b="1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ru-RU">
                <a:latin typeface="Times New Roman" pitchFamily="18" charset="0"/>
              </a:rPr>
              <a:t>и вставьте его на этот слайд. При вставке установите </a:t>
            </a:r>
            <a:r>
              <a:rPr lang="ru-RU" b="1">
                <a:solidFill>
                  <a:srgbClr val="FF0000"/>
                </a:solidFill>
                <a:latin typeface="Times New Roman" pitchFamily="18" charset="0"/>
              </a:rPr>
              <a:t>«при показе слайдов воспроизводить автоматически», </a:t>
            </a:r>
            <a:r>
              <a:rPr lang="ru-RU">
                <a:latin typeface="Times New Roman" pitchFamily="18" charset="0"/>
              </a:rPr>
              <a:t>на вкладке «Параметры» поставьте галочку в поле</a:t>
            </a:r>
            <a:r>
              <a:rPr lang="ru-RU" b="1">
                <a:solidFill>
                  <a:srgbClr val="FF0000"/>
                </a:solidFill>
                <a:latin typeface="Times New Roman" pitchFamily="18" charset="0"/>
              </a:rPr>
              <a:t> «Во весь экран»</a:t>
            </a:r>
          </a:p>
          <a:p>
            <a:pPr marL="342900" indent="-342900" algn="ctr">
              <a:spcBef>
                <a:spcPct val="20000"/>
              </a:spcBef>
              <a:buFont typeface="Arial" charset="0"/>
              <a:buChar char="•"/>
            </a:pPr>
            <a:endParaRPr lang="ru-RU" b="1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/>
          <p:cNvSpPr>
            <a:spLocks noGrp="1"/>
          </p:cNvSpPr>
          <p:nvPr>
            <p:ph type="title"/>
          </p:nvPr>
        </p:nvSpPr>
        <p:spPr>
          <a:xfrm>
            <a:off x="571500" y="0"/>
            <a:ext cx="7143750" cy="928688"/>
          </a:xfrm>
        </p:spPr>
        <p:txBody>
          <a:bodyPr/>
          <a:lstStyle/>
          <a:p>
            <a:r>
              <a:rPr lang="ru-RU" smtClean="0"/>
              <a:t>Переменный ток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928688"/>
            <a:ext cx="4786313" cy="5929312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>
                <a:solidFill>
                  <a:srgbClr val="FF0000"/>
                </a:solidFill>
              </a:rPr>
              <a:t>Периодические</a:t>
            </a:r>
            <a:r>
              <a:rPr lang="ru-RU" b="1" dirty="0" smtClean="0"/>
              <a:t> или почти периодические </a:t>
            </a:r>
            <a:r>
              <a:rPr lang="ru-RU" b="1" dirty="0" smtClean="0">
                <a:solidFill>
                  <a:srgbClr val="FF0000"/>
                </a:solidFill>
              </a:rPr>
              <a:t>изменения заряда, силы тока и напряжения</a:t>
            </a:r>
            <a:r>
              <a:rPr lang="ru-RU" b="1" dirty="0" smtClean="0"/>
              <a:t> называются </a:t>
            </a:r>
            <a:r>
              <a:rPr lang="ru-RU" b="1" dirty="0" smtClean="0">
                <a:solidFill>
                  <a:srgbClr val="FF0000"/>
                </a:solidFill>
              </a:rPr>
              <a:t>электромагнитными колебаниями</a:t>
            </a:r>
            <a:r>
              <a:rPr lang="ru-RU" b="1" dirty="0" smtClean="0"/>
              <a:t>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/>
              <a:t>Обычно эти колебания происходят с очень большой частотой, значительно превышающей частоту механических колебаний: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ar-SA" sz="4000" b="1" i="1" dirty="0" smtClean="0">
                <a:solidFill>
                  <a:srgbClr val="FF0000"/>
                </a:solidFill>
                <a:cs typeface="Arial" charset="0"/>
              </a:rPr>
              <a:t>٧</a:t>
            </a:r>
            <a:r>
              <a:rPr lang="ru-RU" sz="4000" b="1" i="1" dirty="0" smtClean="0">
                <a:solidFill>
                  <a:srgbClr val="FF0000"/>
                </a:solidFill>
                <a:cs typeface="Arial" charset="0"/>
              </a:rPr>
              <a:t> </a:t>
            </a:r>
            <a:r>
              <a:rPr lang="ru-RU" b="1" i="1" dirty="0" smtClean="0">
                <a:solidFill>
                  <a:srgbClr val="FF0000"/>
                </a:solidFill>
                <a:cs typeface="Arial" charset="0"/>
              </a:rPr>
              <a:t>= 50 Гц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14875" y="928688"/>
            <a:ext cx="4143375" cy="2500312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Для их наблюдения и исследования самым подходящим прибором является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электронный осциллограф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Picture 4" descr="Image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00813" y="3286125"/>
            <a:ext cx="2463800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Генератор переменного тока</a:t>
            </a:r>
          </a:p>
        </p:txBody>
      </p:sp>
      <p:sp>
        <p:nvSpPr>
          <p:cNvPr id="6" name="Содержимое 3"/>
          <p:cNvSpPr txBox="1">
            <a:spLocks noGrp="1"/>
          </p:cNvSpPr>
          <p:nvPr>
            <p:ph idx="1"/>
          </p:nvPr>
        </p:nvSpPr>
        <p:spPr/>
        <p:txBody>
          <a:bodyPr rtlCol="0">
            <a:normAutofit fontScale="85000" lnSpcReduction="10000"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>
                <a:solidFill>
                  <a:srgbClr val="FF0000"/>
                </a:solidFill>
              </a:rPr>
              <a:t>Здесь должен быть видеофрагмент 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>
                <a:solidFill>
                  <a:srgbClr val="FF0000"/>
                </a:solidFill>
              </a:rPr>
              <a:t>«Генератор переменного тока»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b="1" dirty="0" smtClean="0">
              <a:solidFill>
                <a:srgbClr val="FF0000"/>
              </a:solidFill>
            </a:endParaRPr>
          </a:p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>
                <a:solidFill>
                  <a:srgbClr val="FF0000"/>
                </a:solidFill>
              </a:rPr>
              <a:t>Скачайте фильм по адресу: 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>
                <a:solidFill>
                  <a:srgbClr val="00B0F0"/>
                </a:solidFill>
              </a:rPr>
              <a:t>http://school-collection.edu.ru/catalog/res/4170927d-c63b-4b0f-9142-66cbb89fea84/view/ </a:t>
            </a:r>
            <a:endParaRPr lang="ru-RU" dirty="0" smtClean="0">
              <a:solidFill>
                <a:srgbClr val="00B0F0"/>
              </a:solidFill>
            </a:endParaRPr>
          </a:p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и вставьте его на этот слайд. При вставке установите </a:t>
            </a:r>
            <a:r>
              <a:rPr lang="ru-RU" b="1" dirty="0" smtClean="0">
                <a:solidFill>
                  <a:srgbClr val="FF0000"/>
                </a:solidFill>
              </a:rPr>
              <a:t>«при показе слайдов воспроизводить автоматически», </a:t>
            </a:r>
            <a:r>
              <a:rPr lang="ru-RU" dirty="0" smtClean="0"/>
              <a:t>на вкладке «Параметры» поставьте галочку в поле</a:t>
            </a:r>
            <a:r>
              <a:rPr lang="ru-RU" b="1" dirty="0" smtClean="0">
                <a:solidFill>
                  <a:srgbClr val="FF0000"/>
                </a:solidFill>
              </a:rPr>
              <a:t> «Во весь экран»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b="1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6429375" cy="121443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Преобразования энергии в электрогенераторах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458" name="AutoShape 2" descr="http://files.school-collection.edu.ru/dlrstore/e903a1d8-62b7-53ae-a142-7bd6cec4e673/00119626728077891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19459" name="AutoShape 4" descr="http://files.school-collection.edu.ru/dlrstore/e903a1d8-62b7-53ae-a142-7bd6cec4e673/00119626728077891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19460" name="AutoShape 6" descr="http://files.school-collection.edu.ru/dlrstore/e903a1d8-62b7-53ae-a142-7bd6cec4e673/00119626728077891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Times New Roman" pitchFamily="18" charset="0"/>
            </a:endParaRPr>
          </a:p>
        </p:txBody>
      </p:sp>
      <p:pic>
        <p:nvPicPr>
          <p:cNvPr id="45066" name="Picture 10" descr="http://www.1723.ru/photo/turbinka/turbinka-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86500" y="214313"/>
            <a:ext cx="2665413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70" name="Picture 14" descr="http://img.alibaba.com/photo/489824886/Hydraulic_Power_Plant_Construction_Impulse_Turbine_generator_uni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00" y="2286000"/>
            <a:ext cx="2665413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72" name="Picture 16" descr="http://arya1984.files.wordpress.com/2010/02/gas-turbine-14894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3214688"/>
            <a:ext cx="2657475" cy="2633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4" name="Picture 8" descr="http://uaprom-image.s3.amazonaws.com/620605_w640_h640_post5073113681127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86500" y="4429125"/>
            <a:ext cx="2678113" cy="215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14438"/>
            <a:ext cx="6357938" cy="5643562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В электрогенераторах осуществляется </a:t>
            </a:r>
            <a:r>
              <a:rPr lang="ru-RU" b="1" dirty="0" smtClean="0">
                <a:solidFill>
                  <a:srgbClr val="FF0000"/>
                </a:solidFill>
              </a:rPr>
              <a:t>преобразование механической энергии в электрическую</a:t>
            </a:r>
            <a:r>
              <a:rPr lang="ru-RU" dirty="0" smtClean="0"/>
              <a:t>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Генераторы приводятся во вращение с помощью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>
                <a:solidFill>
                  <a:srgbClr val="FF0000"/>
                </a:solidFill>
              </a:rPr>
              <a:t>паровых</a:t>
            </a:r>
            <a:r>
              <a:rPr lang="ru-RU" dirty="0" smtClean="0"/>
              <a:t>,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>
                <a:solidFill>
                  <a:srgbClr val="FF0000"/>
                </a:solidFill>
              </a:rPr>
              <a:t>гидравлических</a:t>
            </a:r>
            <a:r>
              <a:rPr lang="ru-RU" dirty="0" smtClean="0"/>
              <a:t>,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>
                <a:solidFill>
                  <a:srgbClr val="FF0000"/>
                </a:solidFill>
              </a:rPr>
              <a:t>газовых турбин</a:t>
            </a:r>
            <a:r>
              <a:rPr lang="ru-RU" dirty="0" smtClean="0"/>
              <a:t>,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>
                <a:solidFill>
                  <a:srgbClr val="FF0000"/>
                </a:solidFill>
              </a:rPr>
              <a:t>двигателей внутреннего сгорания</a:t>
            </a:r>
            <a:r>
              <a:rPr lang="ru-RU" dirty="0" smtClean="0"/>
              <a:t> и других первичных двигателей.</a:t>
            </a:r>
            <a:endParaRPr lang="ru-RU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5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5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5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5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5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5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5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5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Трансформатор</a:t>
            </a:r>
          </a:p>
        </p:txBody>
      </p:sp>
      <p:sp>
        <p:nvSpPr>
          <p:cNvPr id="5" name="Содержимое 3"/>
          <p:cNvSpPr txBox="1">
            <a:spLocks noGrp="1"/>
          </p:cNvSpPr>
          <p:nvPr>
            <p:ph idx="1"/>
          </p:nvPr>
        </p:nvSpPr>
        <p:spPr/>
        <p:txBody>
          <a:bodyPr rtlCol="0">
            <a:normAutofit fontScale="85000" lnSpcReduction="10000"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>
                <a:solidFill>
                  <a:srgbClr val="FF0000"/>
                </a:solidFill>
              </a:rPr>
              <a:t>Здесь должен быть видеофрагмент 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>
                <a:solidFill>
                  <a:srgbClr val="FF0000"/>
                </a:solidFill>
              </a:rPr>
              <a:t>«Трансформатор»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b="1" dirty="0" smtClean="0">
              <a:solidFill>
                <a:srgbClr val="FF0000"/>
              </a:solidFill>
            </a:endParaRPr>
          </a:p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>
                <a:solidFill>
                  <a:srgbClr val="FF0000"/>
                </a:solidFill>
              </a:rPr>
              <a:t>Скачайте фильм по адресу: 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>
                <a:hlinkClick r:id="rId2"/>
              </a:rPr>
              <a:t> </a:t>
            </a:r>
            <a:r>
              <a:rPr lang="ru-RU" u="sng" dirty="0" smtClean="0">
                <a:hlinkClick r:id="rId2"/>
              </a:rPr>
              <a:t>http://school-collection.edu.ru/catalog/res/c75a8eb5-ab51-4da7-b8f1-ea20eb69d6af/view/</a:t>
            </a:r>
            <a:r>
              <a:rPr lang="ru-RU" dirty="0" smtClean="0"/>
              <a:t> 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endParaRPr lang="ru-RU" dirty="0" smtClean="0">
              <a:solidFill>
                <a:srgbClr val="00B0F0"/>
              </a:solidFill>
            </a:endParaRPr>
          </a:p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и вставьте его на этот слайд. При вставке установите </a:t>
            </a:r>
            <a:r>
              <a:rPr lang="ru-RU" b="1" dirty="0" smtClean="0">
                <a:solidFill>
                  <a:srgbClr val="FF0000"/>
                </a:solidFill>
              </a:rPr>
              <a:t>«при показе слайдов воспроизводить автоматически», </a:t>
            </a:r>
            <a:r>
              <a:rPr lang="ru-RU" dirty="0" smtClean="0"/>
              <a:t>на вкладке «Параметры» поставьте галочку в поле</a:t>
            </a:r>
            <a:r>
              <a:rPr lang="ru-RU" b="1" dirty="0" smtClean="0">
                <a:solidFill>
                  <a:srgbClr val="FF0000"/>
                </a:solidFill>
              </a:rPr>
              <a:t> «Во весь экран»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b="1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8" name="Picture 4" descr="http://www.physics.ru/courses/op25part2/content/javagifs/63230164588234-4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24650" y="3224213"/>
            <a:ext cx="2419350" cy="1762125"/>
          </a:xfrm>
          <a:prstGeom prst="rect">
            <a:avLst/>
          </a:prstGeom>
          <a:noFill/>
        </p:spPr>
      </p:pic>
      <p:pic>
        <p:nvPicPr>
          <p:cNvPr id="21506" name="Picture 2" descr="http://www.physics.ru/courses/op25part2/content/chapter2/section/paragraph5/images/2-5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75" y="500063"/>
            <a:ext cx="7858125" cy="286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Заголовок 1"/>
          <p:cNvSpPr>
            <a:spLocks noGrp="1"/>
          </p:cNvSpPr>
          <p:nvPr>
            <p:ph type="title"/>
          </p:nvPr>
        </p:nvSpPr>
        <p:spPr>
          <a:xfrm>
            <a:off x="428625" y="0"/>
            <a:ext cx="8229600" cy="857250"/>
          </a:xfrm>
        </p:spPr>
        <p:txBody>
          <a:bodyPr/>
          <a:lstStyle/>
          <a:p>
            <a:r>
              <a:rPr lang="ru-RU" smtClean="0"/>
              <a:t>Трансформатор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42875" y="3214688"/>
            <a:ext cx="8215313" cy="3643312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Для амплитудных значений напряжений на обмотках можно записать: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Коэффициент </a:t>
            </a:r>
            <a:r>
              <a:rPr lang="ru-RU" b="1" i="1" dirty="0" smtClean="0">
                <a:solidFill>
                  <a:srgbClr val="FF0000"/>
                </a:solidFill>
              </a:rPr>
              <a:t>K = n</a:t>
            </a:r>
            <a:r>
              <a:rPr lang="ru-RU" b="1" i="1" baseline="-25000" dirty="0" smtClean="0">
                <a:solidFill>
                  <a:srgbClr val="FF0000"/>
                </a:solidFill>
              </a:rPr>
              <a:t>2</a:t>
            </a:r>
            <a:r>
              <a:rPr lang="ru-RU" b="1" i="1" dirty="0" smtClean="0">
                <a:solidFill>
                  <a:srgbClr val="FF0000"/>
                </a:solidFill>
              </a:rPr>
              <a:t> / n</a:t>
            </a:r>
            <a:r>
              <a:rPr lang="ru-RU" b="1" i="1" baseline="-25000" dirty="0" smtClean="0">
                <a:solidFill>
                  <a:srgbClr val="FF0000"/>
                </a:solidFill>
              </a:rPr>
              <a:t>1</a:t>
            </a:r>
            <a:r>
              <a:rPr lang="ru-RU" dirty="0" smtClean="0"/>
              <a:t> есть </a:t>
            </a:r>
            <a:r>
              <a:rPr lang="ru-RU" b="1" dirty="0" smtClean="0">
                <a:solidFill>
                  <a:srgbClr val="FF0000"/>
                </a:solidFill>
              </a:rPr>
              <a:t>коэффициент трансформации</a:t>
            </a:r>
            <a:r>
              <a:rPr lang="ru-RU" dirty="0" smtClean="0"/>
              <a:t>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При </a:t>
            </a:r>
            <a:r>
              <a:rPr lang="ru-RU" b="1" i="1" dirty="0" smtClean="0">
                <a:solidFill>
                  <a:srgbClr val="FF0000"/>
                </a:solidFill>
              </a:rPr>
              <a:t>K &gt; 1</a:t>
            </a:r>
            <a:r>
              <a:rPr lang="ru-RU" dirty="0" smtClean="0"/>
              <a:t> трансформатор называется </a:t>
            </a:r>
            <a:r>
              <a:rPr lang="ru-RU" b="1" dirty="0" smtClean="0">
                <a:solidFill>
                  <a:srgbClr val="FF0000"/>
                </a:solidFill>
              </a:rPr>
              <a:t>повышающим</a:t>
            </a:r>
            <a:r>
              <a:rPr lang="ru-RU" dirty="0" smtClean="0"/>
              <a:t>,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при </a:t>
            </a:r>
            <a:r>
              <a:rPr lang="ru-RU" b="1" i="1" dirty="0" smtClean="0">
                <a:solidFill>
                  <a:srgbClr val="FF0000"/>
                </a:solidFill>
              </a:rPr>
              <a:t>K &lt; 1</a:t>
            </a:r>
            <a:r>
              <a:rPr lang="ru-RU" dirty="0" smtClean="0"/>
              <a:t> – </a:t>
            </a:r>
            <a:r>
              <a:rPr lang="ru-RU" b="1" dirty="0" smtClean="0">
                <a:solidFill>
                  <a:srgbClr val="FF0000"/>
                </a:solidFill>
              </a:rPr>
              <a:t>понижающим</a:t>
            </a:r>
            <a:r>
              <a:rPr lang="ru-RU" dirty="0" smtClean="0"/>
              <a:t>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Принцип действия трансформатора</a:t>
            </a:r>
            <a:endParaRPr lang="ru-RU" dirty="0"/>
          </a:p>
        </p:txBody>
      </p:sp>
      <p:sp>
        <p:nvSpPr>
          <p:cNvPr id="5" name="Содержимое 3"/>
          <p:cNvSpPr txBox="1">
            <a:spLocks noGrp="1"/>
          </p:cNvSpPr>
          <p:nvPr>
            <p:ph idx="1"/>
          </p:nvPr>
        </p:nvSpPr>
        <p:spPr/>
        <p:txBody>
          <a:bodyPr rtlCol="0">
            <a:normAutofit fontScale="85000" lnSpcReduction="10000"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>
                <a:solidFill>
                  <a:srgbClr val="FF0000"/>
                </a:solidFill>
              </a:rPr>
              <a:t>Здесь должен быть видеофрагмент 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>
                <a:solidFill>
                  <a:srgbClr val="FF0000"/>
                </a:solidFill>
              </a:rPr>
              <a:t>«Принцип действия трансформатора»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b="1" dirty="0" smtClean="0">
              <a:solidFill>
                <a:srgbClr val="FF0000"/>
              </a:solidFill>
            </a:endParaRPr>
          </a:p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>
                <a:solidFill>
                  <a:srgbClr val="FF0000"/>
                </a:solidFill>
              </a:rPr>
              <a:t>Скачайте фильм по адресу: 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>
                <a:hlinkClick r:id="rId2"/>
              </a:rPr>
              <a:t>http://school-collection.edu.ru/catalog/res/0ecdeeb7-391a-48af-a7aa-008952b50853/view/</a:t>
            </a:r>
            <a:r>
              <a:rPr lang="ru-RU" dirty="0" smtClean="0"/>
              <a:t>  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endParaRPr lang="ru-RU" dirty="0" smtClean="0">
              <a:solidFill>
                <a:srgbClr val="00B0F0"/>
              </a:solidFill>
            </a:endParaRPr>
          </a:p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и вставьте его на этот слайд. При вставке установите </a:t>
            </a:r>
            <a:r>
              <a:rPr lang="ru-RU" b="1" dirty="0" smtClean="0">
                <a:solidFill>
                  <a:srgbClr val="FF0000"/>
                </a:solidFill>
              </a:rPr>
              <a:t>«при показе слайдов воспроизводить автоматически», </a:t>
            </a:r>
            <a:r>
              <a:rPr lang="ru-RU" dirty="0" smtClean="0"/>
              <a:t>на вкладке «Параметры» поставьте галочку в поле</a:t>
            </a:r>
            <a:r>
              <a:rPr lang="ru-RU" b="1" dirty="0" smtClean="0">
                <a:solidFill>
                  <a:srgbClr val="FF0000"/>
                </a:solidFill>
              </a:rPr>
              <a:t> «Во весь экран»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b="1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3" y="0"/>
            <a:ext cx="8229600" cy="64293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Применение трансформаторов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71500"/>
            <a:ext cx="9144000" cy="2928938"/>
          </a:xfrm>
        </p:spPr>
        <p:txBody>
          <a:bodyPr rtlCol="0">
            <a:normAutofit fontScale="77500" lnSpcReduction="20000"/>
          </a:bodyPr>
          <a:lstStyle/>
          <a:p>
            <a:pPr marL="179388" indent="-1651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Мощные трехфазные трансформаторы используются в </a:t>
            </a:r>
            <a:r>
              <a:rPr lang="ru-RU" b="1" dirty="0" smtClean="0">
                <a:solidFill>
                  <a:srgbClr val="FF0000"/>
                </a:solidFill>
              </a:rPr>
              <a:t>линиях передач электроэнергии на большие расстояния</a:t>
            </a:r>
            <a:r>
              <a:rPr lang="ru-RU" dirty="0" smtClean="0"/>
              <a:t>.</a:t>
            </a:r>
          </a:p>
          <a:p>
            <a:pPr marL="179388" indent="-1651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>
                <a:solidFill>
                  <a:srgbClr val="FF0000"/>
                </a:solidFill>
              </a:rPr>
              <a:t>Для уменьшения потерь</a:t>
            </a:r>
            <a:r>
              <a:rPr lang="ru-RU" dirty="0" smtClean="0"/>
              <a:t> на нагревание проводов </a:t>
            </a:r>
            <a:r>
              <a:rPr lang="ru-RU" b="1" dirty="0" smtClean="0">
                <a:solidFill>
                  <a:srgbClr val="FF0000"/>
                </a:solidFill>
              </a:rPr>
              <a:t>необходимо уменьшить силу тока</a:t>
            </a:r>
            <a:r>
              <a:rPr lang="ru-RU" dirty="0" smtClean="0"/>
              <a:t> в линии передачи, и, следовательно, </a:t>
            </a:r>
            <a:r>
              <a:rPr lang="ru-RU" b="1" dirty="0" smtClean="0">
                <a:solidFill>
                  <a:srgbClr val="FF0000"/>
                </a:solidFill>
              </a:rPr>
              <a:t>увеличить напряжение</a:t>
            </a:r>
            <a:r>
              <a:rPr lang="ru-RU" dirty="0" smtClean="0"/>
              <a:t>. </a:t>
            </a:r>
          </a:p>
          <a:p>
            <a:pPr marL="179388" indent="-1651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Линии электропередачи строятся </a:t>
            </a:r>
            <a:r>
              <a:rPr lang="ru-RU" b="1" dirty="0" smtClean="0">
                <a:solidFill>
                  <a:srgbClr val="FF0000"/>
                </a:solidFill>
              </a:rPr>
              <a:t>в расчете на напряжение 400–500 кВ</a:t>
            </a:r>
            <a:r>
              <a:rPr lang="ru-RU" dirty="0" smtClean="0"/>
              <a:t>,</a:t>
            </a:r>
          </a:p>
          <a:p>
            <a:pPr marL="179388" indent="-1651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в линиях используется </a:t>
            </a:r>
            <a:r>
              <a:rPr lang="ru-RU" b="1" dirty="0" smtClean="0">
                <a:solidFill>
                  <a:srgbClr val="FF0000"/>
                </a:solidFill>
              </a:rPr>
              <a:t>трехфазный ток частотой 50 Гц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23555" name="Picture 2" descr="http://www.physics.ru/courses/op25part2/content/chapter2/section/paragraph5/images/2-5-2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3500438"/>
            <a:ext cx="8715375" cy="318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Передача электрической энергии на расстояние</a:t>
            </a:r>
            <a:endParaRPr lang="ru-RU" dirty="0"/>
          </a:p>
        </p:txBody>
      </p:sp>
      <p:sp>
        <p:nvSpPr>
          <p:cNvPr id="6" name="Содержимое 3"/>
          <p:cNvSpPr txBox="1">
            <a:spLocks noGrp="1"/>
          </p:cNvSpPr>
          <p:nvPr>
            <p:ph idx="1"/>
          </p:nvPr>
        </p:nvSpPr>
        <p:spPr/>
        <p:txBody>
          <a:bodyPr rtlCol="0">
            <a:normAutofit fontScale="85000" lnSpcReduction="20000"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>
                <a:solidFill>
                  <a:srgbClr val="FF0000"/>
                </a:solidFill>
              </a:rPr>
              <a:t>Здесь должен быть видеофрагмент 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>
                <a:solidFill>
                  <a:srgbClr val="FF0000"/>
                </a:solidFill>
              </a:rPr>
              <a:t>«Передача электрической энергии на расстояние»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b="1" dirty="0" smtClean="0">
              <a:solidFill>
                <a:srgbClr val="FF0000"/>
              </a:solidFill>
            </a:endParaRPr>
          </a:p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>
                <a:solidFill>
                  <a:srgbClr val="FF0000"/>
                </a:solidFill>
              </a:rPr>
              <a:t>Скачайте фильм по адресу: 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>
                <a:hlinkClick r:id="rId2"/>
              </a:rPr>
              <a:t>https://sites.google.com/site/gymnaziya1belovo/peredatha-elektro.wmv?attredirects=0&amp;d=1</a:t>
            </a:r>
            <a:r>
              <a:rPr lang="ru-RU" dirty="0" smtClean="0"/>
              <a:t>  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endParaRPr lang="ru-RU" dirty="0" smtClean="0">
              <a:solidFill>
                <a:srgbClr val="00B0F0"/>
              </a:solidFill>
            </a:endParaRPr>
          </a:p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и вставьте его на этот слайд. При вставке установите </a:t>
            </a:r>
            <a:r>
              <a:rPr lang="ru-RU" b="1" dirty="0" smtClean="0">
                <a:solidFill>
                  <a:srgbClr val="FF0000"/>
                </a:solidFill>
              </a:rPr>
              <a:t>«при показе слайдов воспроизводить автоматически», </a:t>
            </a:r>
            <a:r>
              <a:rPr lang="ru-RU" dirty="0" smtClean="0"/>
              <a:t>на вкладке «Параметры» поставьте галочку в поле</a:t>
            </a:r>
            <a:r>
              <a:rPr lang="ru-RU" b="1" dirty="0" smtClean="0">
                <a:solidFill>
                  <a:srgbClr val="FF0000"/>
                </a:solidFill>
              </a:rPr>
              <a:t> «Во весь экран»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b="1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James Clerk Maxwell.pn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62750" y="785813"/>
            <a:ext cx="2381250" cy="286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>
          <a:xfrm>
            <a:off x="1000125" y="0"/>
            <a:ext cx="6786563" cy="857250"/>
          </a:xfrm>
        </p:spPr>
        <p:txBody>
          <a:bodyPr/>
          <a:lstStyle/>
          <a:p>
            <a:r>
              <a:rPr lang="ru-RU" smtClean="0"/>
              <a:t>Электромагнитное поле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14375"/>
            <a:ext cx="6715125" cy="5929313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>
                <a:solidFill>
                  <a:srgbClr val="FF0000"/>
                </a:solidFill>
              </a:rPr>
              <a:t>ЭЛЕКТРОМАГНИТНОЕ ПОЛЕ</a:t>
            </a:r>
            <a:r>
              <a:rPr lang="ru-RU" dirty="0" smtClean="0"/>
              <a:t> - это порождающие друг друга </a:t>
            </a:r>
            <a:r>
              <a:rPr lang="ru-RU" b="1" dirty="0" smtClean="0">
                <a:solidFill>
                  <a:srgbClr val="FF0000"/>
                </a:solidFill>
              </a:rPr>
              <a:t>переменные электрические и магнитные поля</a:t>
            </a:r>
            <a:r>
              <a:rPr lang="ru-RU" dirty="0" smtClean="0"/>
              <a:t>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Теория электромагнитного поля создана </a:t>
            </a:r>
            <a:r>
              <a:rPr lang="ru-RU" b="1" dirty="0" smtClean="0">
                <a:solidFill>
                  <a:srgbClr val="FF0000"/>
                </a:solidFill>
              </a:rPr>
              <a:t>Джеймсом Максвеллом </a:t>
            </a:r>
            <a:r>
              <a:rPr lang="ru-RU" dirty="0" smtClean="0"/>
              <a:t>в 1865 г.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Если </a:t>
            </a:r>
            <a:r>
              <a:rPr lang="ru-RU" b="1" dirty="0" smtClean="0">
                <a:solidFill>
                  <a:srgbClr val="FF0000"/>
                </a:solidFill>
              </a:rPr>
              <a:t>электрические заряды движутся с ускорением</a:t>
            </a:r>
            <a:r>
              <a:rPr lang="ru-RU" dirty="0" smtClean="0"/>
              <a:t>, то создаваемое ими </a:t>
            </a:r>
            <a:r>
              <a:rPr lang="ru-RU" b="1" dirty="0" smtClean="0"/>
              <a:t>электрическое поле периодически меняется </a:t>
            </a:r>
            <a:r>
              <a:rPr lang="ru-RU" dirty="0" smtClean="0"/>
              <a:t>и само </a:t>
            </a:r>
            <a:r>
              <a:rPr lang="ru-RU" b="1" dirty="0" smtClean="0">
                <a:solidFill>
                  <a:srgbClr val="FF0000"/>
                </a:solidFill>
              </a:rPr>
              <a:t>создает</a:t>
            </a:r>
            <a:r>
              <a:rPr lang="ru-RU" dirty="0" smtClean="0"/>
              <a:t> в пространстве </a:t>
            </a:r>
            <a:r>
              <a:rPr lang="ru-RU" b="1" dirty="0" smtClean="0">
                <a:solidFill>
                  <a:srgbClr val="FF0000"/>
                </a:solidFill>
              </a:rPr>
              <a:t>переменное магнитное поле </a:t>
            </a:r>
            <a:r>
              <a:rPr lang="ru-RU" dirty="0" smtClean="0"/>
              <a:t>и т.д.</a:t>
            </a:r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6572250" y="3214688"/>
            <a:ext cx="2571750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FF0000"/>
                </a:solidFill>
                <a:latin typeface="Times New Roman" pitchFamily="18" charset="0"/>
              </a:rPr>
              <a:t>Джеймс Клерк Ма́ксвелл</a:t>
            </a:r>
            <a:r>
              <a:rPr lang="ru-RU" sz="2400">
                <a:solidFill>
                  <a:srgbClr val="FF0000"/>
                </a:solidFill>
                <a:latin typeface="Times New Roman" pitchFamily="18" charset="0"/>
              </a:rPr>
              <a:t> </a:t>
            </a:r>
          </a:p>
          <a:p>
            <a:pPr algn="ctr"/>
            <a:r>
              <a:rPr lang="ru-RU" sz="2400">
                <a:latin typeface="Times New Roman" pitchFamily="18" charset="0"/>
              </a:rPr>
              <a:t>(</a:t>
            </a:r>
            <a:r>
              <a:rPr lang="ru-RU" sz="2400" b="1">
                <a:solidFill>
                  <a:srgbClr val="FF0000"/>
                </a:solidFill>
                <a:latin typeface="Times New Roman" pitchFamily="18" charset="0"/>
              </a:rPr>
              <a:t>13 июня 1831</a:t>
            </a:r>
            <a:r>
              <a:rPr lang="ru-RU" sz="2400">
                <a:latin typeface="Times New Roman" pitchFamily="18" charset="0"/>
              </a:rPr>
              <a:t>, </a:t>
            </a:r>
            <a:r>
              <a:rPr lang="ru-RU" sz="1600">
                <a:latin typeface="Times New Roman" pitchFamily="18" charset="0"/>
              </a:rPr>
              <a:t>Эдинбург, Шотландия</a:t>
            </a:r>
            <a:r>
              <a:rPr lang="ru-RU" sz="2400">
                <a:latin typeface="Times New Roman" pitchFamily="18" charset="0"/>
              </a:rPr>
              <a:t> — </a:t>
            </a:r>
            <a:r>
              <a:rPr lang="ru-RU" sz="2400" b="1">
                <a:solidFill>
                  <a:srgbClr val="FF0000"/>
                </a:solidFill>
                <a:latin typeface="Times New Roman" pitchFamily="18" charset="0"/>
              </a:rPr>
              <a:t>5 ноября 1879</a:t>
            </a:r>
            <a:r>
              <a:rPr lang="ru-RU" sz="2400">
                <a:latin typeface="Times New Roman" pitchFamily="18" charset="0"/>
              </a:rPr>
              <a:t>, </a:t>
            </a:r>
            <a:r>
              <a:rPr lang="ru-RU" sz="1600">
                <a:latin typeface="Times New Roman" pitchFamily="18" charset="0"/>
              </a:rPr>
              <a:t>Кембридж, Англия</a:t>
            </a:r>
            <a:r>
              <a:rPr lang="ru-RU" sz="2400">
                <a:latin typeface="Times New Roman" pitchFamily="18" charset="0"/>
              </a:rPr>
              <a:t>) — британский физик, математик и механик.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>
          <a:xfrm>
            <a:off x="428625" y="0"/>
            <a:ext cx="8229600" cy="785813"/>
          </a:xfrm>
        </p:spPr>
        <p:txBody>
          <a:bodyPr/>
          <a:lstStyle/>
          <a:p>
            <a:r>
              <a:rPr lang="ru-RU" smtClean="0"/>
              <a:t>Электромагнитное поле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14375"/>
            <a:ext cx="9144000" cy="4000500"/>
          </a:xfrm>
        </p:spPr>
        <p:txBody>
          <a:bodyPr/>
          <a:lstStyle/>
          <a:p>
            <a:r>
              <a:rPr lang="ru-RU" b="1" smtClean="0">
                <a:solidFill>
                  <a:srgbClr val="FF0000"/>
                </a:solidFill>
              </a:rPr>
              <a:t>Источниками электромагнитного поля </a:t>
            </a:r>
            <a:r>
              <a:rPr lang="ru-RU" smtClean="0"/>
              <a:t>могут быть:</a:t>
            </a:r>
          </a:p>
          <a:p>
            <a:r>
              <a:rPr lang="ru-RU" smtClean="0"/>
              <a:t>- </a:t>
            </a:r>
            <a:r>
              <a:rPr lang="ru-RU" b="1" smtClean="0">
                <a:solidFill>
                  <a:srgbClr val="FF0000"/>
                </a:solidFill>
              </a:rPr>
              <a:t>движущийся магнит</a:t>
            </a:r>
            <a:r>
              <a:rPr lang="ru-RU" smtClean="0"/>
              <a:t>;</a:t>
            </a:r>
          </a:p>
          <a:p>
            <a:r>
              <a:rPr lang="ru-RU" smtClean="0"/>
              <a:t>- </a:t>
            </a:r>
            <a:r>
              <a:rPr lang="ru-RU" b="1" smtClean="0">
                <a:solidFill>
                  <a:srgbClr val="FF0000"/>
                </a:solidFill>
              </a:rPr>
              <a:t>электрический заряд, движущийся с ускорением </a:t>
            </a:r>
            <a:r>
              <a:rPr lang="ru-RU" smtClean="0"/>
              <a:t>или </a:t>
            </a:r>
            <a:r>
              <a:rPr lang="ru-RU" b="1" smtClean="0">
                <a:solidFill>
                  <a:srgbClr val="FF0000"/>
                </a:solidFill>
              </a:rPr>
              <a:t>колеблющийся</a:t>
            </a:r>
            <a:r>
              <a:rPr lang="ru-RU" smtClean="0"/>
              <a:t>.</a:t>
            </a:r>
          </a:p>
        </p:txBody>
      </p:sp>
      <p:pic>
        <p:nvPicPr>
          <p:cNvPr id="26627" name="Picture 2" descr="http://class-fizika.narod.ru/9_class/34/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88" y="4214813"/>
            <a:ext cx="6824662" cy="240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ая выноска 4"/>
          <p:cNvSpPr/>
          <p:nvPr/>
        </p:nvSpPr>
        <p:spPr>
          <a:xfrm>
            <a:off x="428625" y="785813"/>
            <a:ext cx="8286750" cy="3214687"/>
          </a:xfrm>
          <a:prstGeom prst="wedgeRectCallout">
            <a:avLst>
              <a:gd name="adj1" fmla="val 6405"/>
              <a:gd name="adj2" fmla="val 62034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bg1"/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FF0000"/>
                </a:solidFill>
              </a:rPr>
              <a:t>Колебания электрических зарядов </a:t>
            </a:r>
            <a:r>
              <a:rPr lang="ru-RU" sz="3200" dirty="0">
                <a:solidFill>
                  <a:schemeClr val="tx1"/>
                </a:solidFill>
              </a:rPr>
              <a:t>сопровождаются электромагнитным излучением, имеющим </a:t>
            </a:r>
            <a:r>
              <a:rPr lang="ru-RU" sz="3200" b="1" dirty="0">
                <a:solidFill>
                  <a:srgbClr val="FF0000"/>
                </a:solidFill>
              </a:rPr>
              <a:t>частоту</a:t>
            </a:r>
            <a:r>
              <a:rPr lang="ru-RU" sz="3200" dirty="0"/>
              <a:t>, </a:t>
            </a:r>
            <a:r>
              <a:rPr lang="ru-RU" sz="3200" b="1" dirty="0">
                <a:solidFill>
                  <a:srgbClr val="FF0000"/>
                </a:solidFill>
              </a:rPr>
              <a:t>равную частоте колебаний зарядов</a:t>
            </a:r>
            <a:r>
              <a:rPr lang="ru-RU" sz="3200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Заголовок 1"/>
          <p:cNvSpPr>
            <a:spLocks noGrp="1"/>
          </p:cNvSpPr>
          <p:nvPr>
            <p:ph type="title"/>
          </p:nvPr>
        </p:nvSpPr>
        <p:spPr>
          <a:xfrm>
            <a:off x="500063" y="0"/>
            <a:ext cx="8229600" cy="928688"/>
          </a:xfrm>
        </p:spPr>
        <p:txBody>
          <a:bodyPr/>
          <a:lstStyle/>
          <a:p>
            <a:r>
              <a:rPr lang="ru-RU" smtClean="0"/>
              <a:t>Электромагнитные волны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75" y="857250"/>
            <a:ext cx="8715375" cy="2714625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>
                <a:solidFill>
                  <a:srgbClr val="FF0000"/>
                </a:solidFill>
              </a:rPr>
              <a:t>Электромагнитные волны </a:t>
            </a:r>
            <a:r>
              <a:rPr lang="ru-RU" dirty="0" smtClean="0"/>
              <a:t>– это </a:t>
            </a:r>
            <a:r>
              <a:rPr lang="ru-RU" b="1" dirty="0" smtClean="0"/>
              <a:t>распространяющиеся в пространстве электромагнитные колебания</a:t>
            </a:r>
            <a:r>
              <a:rPr lang="ru-RU" dirty="0" smtClean="0"/>
              <a:t>. </a:t>
            </a:r>
            <a:endParaRPr lang="en-US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Они </a:t>
            </a:r>
            <a:r>
              <a:rPr lang="ru-RU" b="1" dirty="0" smtClean="0">
                <a:solidFill>
                  <a:srgbClr val="FF0000"/>
                </a:solidFill>
              </a:rPr>
              <a:t>поперечны</a:t>
            </a:r>
            <a:r>
              <a:rPr lang="ru-RU" dirty="0" smtClean="0"/>
              <a:t>, то есть векторы и перпендикулярны и друг другу, и направлению распространения волны.</a:t>
            </a:r>
            <a:endParaRPr lang="ru-RU" dirty="0"/>
          </a:p>
        </p:txBody>
      </p:sp>
      <p:pic>
        <p:nvPicPr>
          <p:cNvPr id="4" name="EMW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286000" y="3643313"/>
            <a:ext cx="4000500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Скорость распространения электромагнитных волн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smtClean="0">
                <a:solidFill>
                  <a:srgbClr val="FF0000"/>
                </a:solidFill>
              </a:rPr>
              <a:t>Скорость</a:t>
            </a:r>
            <a:r>
              <a:rPr lang="ru-RU" smtClean="0"/>
              <a:t> распространения электромагнитных волн в вакууме c (скорость света) – это мировая константа: </a:t>
            </a:r>
            <a:endParaRPr lang="en-US" smtClean="0"/>
          </a:p>
          <a:p>
            <a:pPr algn="ctr"/>
            <a:r>
              <a:rPr lang="ru-RU" b="1" i="1" smtClean="0">
                <a:solidFill>
                  <a:srgbClr val="FF0000"/>
                </a:solidFill>
              </a:rPr>
              <a:t>c = 2,9979·10</a:t>
            </a:r>
            <a:r>
              <a:rPr lang="ru-RU" b="1" i="1" baseline="30000" smtClean="0">
                <a:solidFill>
                  <a:srgbClr val="FF0000"/>
                </a:solidFill>
              </a:rPr>
              <a:t>8</a:t>
            </a:r>
            <a:r>
              <a:rPr lang="ru-RU" b="1" i="1" smtClean="0">
                <a:solidFill>
                  <a:srgbClr val="FF0000"/>
                </a:solidFill>
              </a:rPr>
              <a:t> м/с</a:t>
            </a:r>
            <a:r>
              <a:rPr lang="ru-RU" smtClean="0"/>
              <a:t>.</a:t>
            </a:r>
            <a:endParaRPr lang="en-US" smtClean="0"/>
          </a:p>
          <a:p>
            <a:r>
              <a:rPr lang="ru-RU" b="1" smtClean="0">
                <a:solidFill>
                  <a:srgbClr val="FF0000"/>
                </a:solidFill>
              </a:rPr>
              <a:t>Длина волны </a:t>
            </a:r>
            <a:r>
              <a:rPr lang="ru-RU" smtClean="0"/>
              <a:t>в вакууме и ее частота связаны формулой:</a:t>
            </a:r>
            <a:endParaRPr lang="en-US" smtClean="0"/>
          </a:p>
          <a:p>
            <a:pPr algn="ctr"/>
            <a:r>
              <a:rPr lang="el-GR" b="1" i="1" smtClean="0">
                <a:solidFill>
                  <a:srgbClr val="FF0000"/>
                </a:solidFill>
              </a:rPr>
              <a:t>λ</a:t>
            </a:r>
            <a:r>
              <a:rPr lang="ru-RU" b="1" i="1" smtClean="0">
                <a:solidFill>
                  <a:srgbClr val="FF0000"/>
                </a:solidFill>
              </a:rPr>
              <a:t> = с/</a:t>
            </a:r>
            <a:r>
              <a:rPr lang="el-GR" b="1" i="1" smtClean="0">
                <a:solidFill>
                  <a:srgbClr val="FF0000"/>
                </a:solidFill>
              </a:rPr>
              <a:t>ν</a:t>
            </a:r>
            <a:endParaRPr lang="ru-RU" b="1" i="1" smtClean="0">
              <a:solidFill>
                <a:srgbClr val="FF0000"/>
              </a:solidFill>
            </a:endParaRPr>
          </a:p>
          <a:p>
            <a:pPr algn="ctr"/>
            <a:endParaRPr lang="en-US" b="1" i="1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0" y="0"/>
            <a:ext cx="8786813" cy="142875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Различные виды электромагнитных излучений и их применение</a:t>
            </a:r>
            <a:endParaRPr lang="ru-RU" dirty="0"/>
          </a:p>
        </p:txBody>
      </p:sp>
      <p:sp>
        <p:nvSpPr>
          <p:cNvPr id="29698" name="Текст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9699" name="Текст 7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9700" name="Содержимое 6"/>
          <p:cNvSpPr>
            <a:spLocks noGrp="1"/>
          </p:cNvSpPr>
          <p:nvPr>
            <p:ph sz="quarter" idx="2"/>
          </p:nvPr>
        </p:nvSpPr>
        <p:spPr>
          <a:xfrm>
            <a:off x="0" y="5572125"/>
            <a:ext cx="4143375" cy="1285875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29701" name="Содержимое 8"/>
          <p:cNvSpPr>
            <a:spLocks noGrp="1"/>
          </p:cNvSpPr>
          <p:nvPr>
            <p:ph sz="quarter" idx="4"/>
          </p:nvPr>
        </p:nvSpPr>
        <p:spPr>
          <a:xfrm>
            <a:off x="4643438" y="5572125"/>
            <a:ext cx="4500562" cy="1285875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29702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57313"/>
            <a:ext cx="9144000" cy="419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Picture 3" descr="http://gannalv.narod.ru/pic/shkala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000500"/>
            <a:ext cx="9144000" cy="284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Заголовок 1"/>
          <p:cNvSpPr>
            <a:spLocks noGrp="1"/>
          </p:cNvSpPr>
          <p:nvPr>
            <p:ph type="title"/>
          </p:nvPr>
        </p:nvSpPr>
        <p:spPr>
          <a:xfrm>
            <a:off x="142875" y="0"/>
            <a:ext cx="9001125" cy="1582738"/>
          </a:xfrm>
        </p:spPr>
        <p:txBody>
          <a:bodyPr/>
          <a:lstStyle/>
          <a:p>
            <a:r>
              <a:rPr lang="ru-RU" smtClean="0"/>
              <a:t>Влияние электромагнитных излучений на живые организмы.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75" y="1714500"/>
            <a:ext cx="7358063" cy="4954588"/>
          </a:xfrm>
        </p:spPr>
        <p:txBody>
          <a:bodyPr rtlCol="0">
            <a:normAutofit lnSpcReduction="10000"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ru-RU" b="1" dirty="0" smtClean="0">
                <a:solidFill>
                  <a:srgbClr val="FF0000"/>
                </a:solidFill>
              </a:rPr>
              <a:t>Радиоволны</a:t>
            </a:r>
            <a:r>
              <a:rPr lang="ru-RU" dirty="0" smtClean="0"/>
              <a:t> получаются с помощью колебательных контуров и макроскопических вибраторов.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ru-RU" b="1" dirty="0" smtClean="0">
                <a:solidFill>
                  <a:srgbClr val="FF0000"/>
                </a:solidFill>
              </a:rPr>
              <a:t>Свойства</a:t>
            </a:r>
            <a:r>
              <a:rPr lang="ru-RU" dirty="0" smtClean="0"/>
              <a:t>: 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ru-RU" dirty="0" smtClean="0"/>
              <a:t>радиоволны различных частот и с различными длинами волн по-разному поглощаются и отражаются средами.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ru-RU" dirty="0" smtClean="0"/>
              <a:t>проявляют свойства дифракции и интерференции.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ru-RU" b="1" dirty="0" smtClean="0">
                <a:solidFill>
                  <a:srgbClr val="FF0000"/>
                </a:solidFill>
              </a:rPr>
              <a:t>Применение</a:t>
            </a:r>
            <a:r>
              <a:rPr lang="ru-RU" dirty="0" smtClean="0"/>
              <a:t>: радиосвязь, телевидение, радиолокация.</a:t>
            </a:r>
          </a:p>
        </p:txBody>
      </p:sp>
      <p:pic>
        <p:nvPicPr>
          <p:cNvPr id="38914" name="Picture 2" descr="http://pb.paintball.ru/uploaded/06/vek/vek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54788" y="1714500"/>
            <a:ext cx="2589212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38914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59259E-6 L -0.38194 0.19352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00" y="9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5725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Влияние электромагнитных излучений на живые организмы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1071563"/>
            <a:ext cx="8929687" cy="5786437"/>
          </a:xfrm>
        </p:spPr>
        <p:txBody>
          <a:bodyPr rtlCol="0">
            <a:normAutofit fontScale="77500" lnSpcReduction="20000"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>
                <a:solidFill>
                  <a:srgbClr val="FF0000"/>
                </a:solidFill>
              </a:rPr>
              <a:t>Инфракрасное излучение (тепловое) - </a:t>
            </a:r>
            <a:r>
              <a:rPr lang="ru-RU" dirty="0" smtClean="0"/>
              <a:t>излучается атомами или молекулами вещества.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Инфракрасное излучение дают </a:t>
            </a:r>
            <a:r>
              <a:rPr lang="ru-RU" b="1" dirty="0" smtClean="0">
                <a:solidFill>
                  <a:srgbClr val="FF0000"/>
                </a:solidFill>
              </a:rPr>
              <a:t>все тела при любой температуре</a:t>
            </a:r>
            <a:r>
              <a:rPr lang="ru-RU" dirty="0" smtClean="0"/>
              <a:t>.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>
                <a:solidFill>
                  <a:srgbClr val="FF0000"/>
                </a:solidFill>
              </a:rPr>
              <a:t>Свойства</a:t>
            </a:r>
            <a:r>
              <a:rPr lang="ru-RU" dirty="0" smtClean="0"/>
              <a:t>: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• проходит через некоторые непрозрачные тела, а также сквозь дождь, дымку, снег, туман;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• производит химическое действие (</a:t>
            </a:r>
            <a:r>
              <a:rPr lang="ru-RU" dirty="0" err="1" smtClean="0"/>
              <a:t>фототгластинки</a:t>
            </a:r>
            <a:r>
              <a:rPr lang="ru-RU" dirty="0" smtClean="0"/>
              <a:t>);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• поглощаясь веществом, нагревает его;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• невидимо;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ru-RU" dirty="0" smtClean="0"/>
              <a:t>• способно к явлениям интерференции и дифракции;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ru-RU" dirty="0" smtClean="0"/>
              <a:t>• регистрируется тепловыми методами.</a:t>
            </a:r>
          </a:p>
          <a:p>
            <a:pPr algn="ctr"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ru-RU" b="1" dirty="0" smtClean="0">
                <a:solidFill>
                  <a:srgbClr val="FF0000"/>
                </a:solidFill>
              </a:rPr>
              <a:t>Применение</a:t>
            </a:r>
            <a:r>
              <a:rPr lang="ru-RU" dirty="0" smtClean="0"/>
              <a:t>: 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прибор ночного видения, 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криминалистика, 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физиотерапия, 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в промышленности для сушки изделий, древесины, фруктов.</a:t>
            </a:r>
          </a:p>
        </p:txBody>
      </p:sp>
      <p:pic>
        <p:nvPicPr>
          <p:cNvPr id="65538" name="Picture 2" descr="http://www.altaystroy.ru/upload/medialibrary/28d/gbhtpn%20gfg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1220788"/>
            <a:ext cx="8764587" cy="563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3" y="0"/>
            <a:ext cx="8229600" cy="1143000"/>
          </a:xfrm>
        </p:spPr>
        <p:txBody>
          <a:bodyPr/>
          <a:lstStyle/>
          <a:p>
            <a:r>
              <a:rPr lang="ru-RU" b="1" smtClean="0">
                <a:solidFill>
                  <a:srgbClr val="FF0000"/>
                </a:solidFill>
              </a:rPr>
              <a:t>Видимое излучение</a:t>
            </a:r>
          </a:p>
        </p:txBody>
      </p:sp>
      <p:sp>
        <p:nvSpPr>
          <p:cNvPr id="3277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1071563"/>
            <a:ext cx="8643938" cy="4429125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ru-RU" sz="2800" smtClean="0"/>
              <a:t>Часть электромагнитного излучения, воспринимаемая глазом.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800" b="1" smtClean="0">
                <a:solidFill>
                  <a:srgbClr val="FF0000"/>
                </a:solidFill>
              </a:rPr>
              <a:t>Свойства</a:t>
            </a:r>
            <a:r>
              <a:rPr lang="ru-RU" sz="2800" i="1" smtClean="0"/>
              <a:t>:</a:t>
            </a:r>
            <a:r>
              <a:rPr lang="ru-RU" sz="2800" smtClean="0"/>
              <a:t> </a:t>
            </a:r>
          </a:p>
          <a:p>
            <a:pPr>
              <a:lnSpc>
                <a:spcPct val="90000"/>
              </a:lnSpc>
            </a:pPr>
            <a:r>
              <a:rPr lang="ru-RU" sz="2800" b="1" smtClean="0"/>
              <a:t>отражение, </a:t>
            </a:r>
          </a:p>
          <a:p>
            <a:pPr>
              <a:lnSpc>
                <a:spcPct val="90000"/>
              </a:lnSpc>
            </a:pPr>
            <a:r>
              <a:rPr lang="ru-RU" sz="2800" b="1" smtClean="0"/>
              <a:t>преломление, </a:t>
            </a:r>
          </a:p>
          <a:p>
            <a:pPr>
              <a:lnSpc>
                <a:spcPct val="90000"/>
              </a:lnSpc>
            </a:pPr>
            <a:r>
              <a:rPr lang="ru-RU" sz="2800" b="1" smtClean="0"/>
              <a:t>воздействует на глаз, </a:t>
            </a:r>
          </a:p>
          <a:p>
            <a:pPr>
              <a:lnSpc>
                <a:spcPct val="90000"/>
              </a:lnSpc>
            </a:pPr>
            <a:r>
              <a:rPr lang="ru-RU" sz="2800" b="1" smtClean="0"/>
              <a:t>способно к явлению дисперсии,</a:t>
            </a:r>
          </a:p>
          <a:p>
            <a:pPr>
              <a:lnSpc>
                <a:spcPct val="90000"/>
              </a:lnSpc>
            </a:pPr>
            <a:r>
              <a:rPr lang="ru-RU" sz="2800" b="1" smtClean="0"/>
              <a:t>интерференции, </a:t>
            </a:r>
          </a:p>
          <a:p>
            <a:pPr>
              <a:lnSpc>
                <a:spcPct val="90000"/>
              </a:lnSpc>
            </a:pPr>
            <a:r>
              <a:rPr lang="ru-RU" sz="2800" b="1" smtClean="0"/>
              <a:t>дифракции.</a:t>
            </a:r>
          </a:p>
        </p:txBody>
      </p:sp>
      <p:pic>
        <p:nvPicPr>
          <p:cNvPr id="66562" name="Picture 2" descr="http://sch323.mskzapad.ru/images/cms/data/borisova_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4938" y="4214813"/>
            <a:ext cx="3705225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656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48148E-6 L -0.28073 -0.3039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00" y="-15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50" y="0"/>
            <a:ext cx="8401050" cy="928688"/>
          </a:xfrm>
        </p:spPr>
        <p:txBody>
          <a:bodyPr/>
          <a:lstStyle/>
          <a:p>
            <a:r>
              <a:rPr lang="ru-RU" sz="4000" b="1" smtClean="0"/>
              <a:t>Ультрафиолетовое излучение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857250"/>
            <a:ext cx="9144000" cy="6000750"/>
          </a:xfrm>
        </p:spPr>
        <p:txBody>
          <a:bodyPr rtlCol="0">
            <a:normAutofit fontScale="92500"/>
          </a:bodyPr>
          <a:lstStyle/>
          <a:p>
            <a:pPr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b="1" dirty="0">
                <a:solidFill>
                  <a:srgbClr val="FF0000"/>
                </a:solidFill>
              </a:rPr>
              <a:t>Источники</a:t>
            </a:r>
            <a:r>
              <a:rPr lang="ru-RU" sz="2800" dirty="0"/>
              <a:t>: </a:t>
            </a:r>
            <a:r>
              <a:rPr lang="ru-RU" sz="2800" dirty="0" smtClean="0"/>
              <a:t>газоразрядные </a:t>
            </a:r>
            <a:r>
              <a:rPr lang="ru-RU" sz="2800" dirty="0"/>
              <a:t>лампы с кварцевыми трубками. </a:t>
            </a:r>
            <a:endParaRPr lang="ru-RU" sz="2800" dirty="0" smtClean="0"/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 smtClean="0"/>
              <a:t>Излучается </a:t>
            </a:r>
            <a:r>
              <a:rPr lang="ru-RU" sz="2800" dirty="0"/>
              <a:t>всеми </a:t>
            </a:r>
            <a:r>
              <a:rPr lang="ru-RU" sz="2800" b="1" dirty="0">
                <a:solidFill>
                  <a:srgbClr val="FF0000"/>
                </a:solidFill>
              </a:rPr>
              <a:t>твердыми</a:t>
            </a:r>
            <a:r>
              <a:rPr lang="ru-RU" sz="2800" dirty="0"/>
              <a:t> телами, у которых  </a:t>
            </a:r>
            <a:endParaRPr lang="ru-RU" sz="2800" dirty="0" smtClean="0"/>
          </a:p>
          <a:p>
            <a:pPr algn="ctr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b="1" i="1" dirty="0" smtClean="0">
                <a:solidFill>
                  <a:srgbClr val="FF0000"/>
                </a:solidFill>
              </a:rPr>
              <a:t>t</a:t>
            </a:r>
            <a:r>
              <a:rPr lang="ru-RU" sz="2800" b="1" i="1" baseline="-25000" dirty="0" smtClean="0">
                <a:solidFill>
                  <a:srgbClr val="FF0000"/>
                </a:solidFill>
              </a:rPr>
              <a:t>0 </a:t>
            </a:r>
            <a:r>
              <a:rPr lang="ru-RU" sz="2800" b="1" i="1" dirty="0" smtClean="0">
                <a:solidFill>
                  <a:srgbClr val="FF0000"/>
                </a:solidFill>
              </a:rPr>
              <a:t>&gt; 1000 °С</a:t>
            </a:r>
            <a:r>
              <a:rPr lang="ru-RU" sz="2800" b="1" i="1" dirty="0">
                <a:solidFill>
                  <a:srgbClr val="FF0000"/>
                </a:solidFill>
              </a:rPr>
              <a:t>, </a:t>
            </a:r>
            <a:endParaRPr lang="ru-RU" sz="2800" b="1" i="1" dirty="0" smtClean="0">
              <a:solidFill>
                <a:srgbClr val="FF0000"/>
              </a:solidFill>
            </a:endParaRPr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 smtClean="0"/>
              <a:t>а </a:t>
            </a:r>
            <a:r>
              <a:rPr lang="ru-RU" sz="2800" dirty="0"/>
              <a:t>также </a:t>
            </a:r>
            <a:r>
              <a:rPr lang="ru-RU" sz="2800" b="1" dirty="0">
                <a:solidFill>
                  <a:srgbClr val="FF0000"/>
                </a:solidFill>
              </a:rPr>
              <a:t>светящимися парами </a:t>
            </a:r>
            <a:r>
              <a:rPr lang="ru-RU" sz="2800" b="1" dirty="0" smtClean="0">
                <a:solidFill>
                  <a:srgbClr val="FF0000"/>
                </a:solidFill>
              </a:rPr>
              <a:t>ртути</a:t>
            </a:r>
            <a:r>
              <a:rPr lang="ru-RU" sz="2800" dirty="0" smtClean="0"/>
              <a:t>.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b="1" dirty="0" smtClean="0">
                <a:solidFill>
                  <a:srgbClr val="FF0000"/>
                </a:solidFill>
              </a:rPr>
              <a:t>Свойства</a:t>
            </a:r>
            <a:r>
              <a:rPr lang="ru-RU" sz="2800" dirty="0" smtClean="0"/>
              <a:t>: 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 smtClean="0"/>
              <a:t>Высокая </a:t>
            </a:r>
            <a:r>
              <a:rPr lang="ru-RU" sz="2800" dirty="0"/>
              <a:t>химическая активность, </a:t>
            </a:r>
            <a:endParaRPr lang="ru-RU" sz="2800" dirty="0" smtClean="0"/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 smtClean="0"/>
              <a:t>невидимо</a:t>
            </a:r>
            <a:r>
              <a:rPr lang="ru-RU" sz="2800" dirty="0"/>
              <a:t>, </a:t>
            </a:r>
            <a:endParaRPr lang="ru-RU" sz="2800" dirty="0" smtClean="0"/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 smtClean="0"/>
              <a:t>большая </a:t>
            </a:r>
            <a:r>
              <a:rPr lang="ru-RU" sz="2800" dirty="0"/>
              <a:t>проникающая способность, </a:t>
            </a:r>
            <a:endParaRPr lang="ru-RU" sz="2800" dirty="0" smtClean="0"/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 smtClean="0"/>
              <a:t>убивает </a:t>
            </a:r>
            <a:r>
              <a:rPr lang="ru-RU" sz="2800" dirty="0"/>
              <a:t>микроорганизмы, </a:t>
            </a:r>
            <a:endParaRPr lang="ru-RU" sz="2800" dirty="0" smtClean="0"/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 smtClean="0"/>
              <a:t>в </a:t>
            </a:r>
            <a:r>
              <a:rPr lang="ru-RU" sz="2800" dirty="0"/>
              <a:t>небольших дозах благоприятно влияет на организм человека (загар), </a:t>
            </a:r>
            <a:endParaRPr lang="ru-RU" sz="2800" dirty="0" smtClean="0"/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 smtClean="0"/>
              <a:t>но </a:t>
            </a:r>
            <a:r>
              <a:rPr lang="ru-RU" sz="2800" dirty="0"/>
              <a:t>в больших дозах оказывает отрицательное воздействие, </a:t>
            </a:r>
            <a:endParaRPr lang="ru-RU" sz="2800" dirty="0" smtClean="0"/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 smtClean="0"/>
              <a:t>изменяет </a:t>
            </a:r>
            <a:r>
              <a:rPr lang="ru-RU" sz="2800" dirty="0"/>
              <a:t>развитие клеток, </a:t>
            </a:r>
            <a:endParaRPr lang="ru-RU" sz="2800" dirty="0" smtClean="0"/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 smtClean="0"/>
              <a:t>обмен веществ.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b="1" dirty="0" smtClean="0">
                <a:solidFill>
                  <a:srgbClr val="FF0000"/>
                </a:solidFill>
              </a:rPr>
              <a:t>Применение</a:t>
            </a:r>
            <a:r>
              <a:rPr lang="ru-RU" sz="2800" dirty="0"/>
              <a:t>: в медицине, в промышленности.</a:t>
            </a:r>
          </a:p>
        </p:txBody>
      </p:sp>
      <p:pic>
        <p:nvPicPr>
          <p:cNvPr id="67586" name="Picture 2" descr="http://energyed.ru/lit/tmo/dop/lit_tmo_izl/izl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63" y="857250"/>
            <a:ext cx="7143750" cy="532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7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3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33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3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3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33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33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33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33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331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331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 noChangeArrowheads="1"/>
          </p:cNvSpPr>
          <p:nvPr>
            <p:ph type="title"/>
          </p:nvPr>
        </p:nvSpPr>
        <p:spPr>
          <a:xfrm>
            <a:off x="428625" y="0"/>
            <a:ext cx="8229600" cy="1143000"/>
          </a:xfrm>
        </p:spPr>
        <p:txBody>
          <a:bodyPr/>
          <a:lstStyle/>
          <a:p>
            <a:r>
              <a:rPr lang="ru-RU" b="1" smtClean="0"/>
              <a:t>Рентгеновские лучи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000125"/>
            <a:ext cx="5786438" cy="5643563"/>
          </a:xfrm>
        </p:spPr>
        <p:txBody>
          <a:bodyPr rtlCol="0">
            <a:normAutofit lnSpcReduction="10000"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/>
              <a:t>Излучаются при больших ускорениях электронов.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/>
              <a:t>Свойства: интерференция, дифракция рентгеновских лучей на кристаллической решетке, большая проникающая способность. Облучение в больших дозах вызывает лучевую болезнь.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/>
              <a:t>Применение: в медицине с целью диагностики заболеваний внутренних органов; в промышленности для контроля внутренней структуры различных изделий.</a:t>
            </a:r>
          </a:p>
        </p:txBody>
      </p:sp>
      <p:pic>
        <p:nvPicPr>
          <p:cNvPr id="34819" name="Picture 2" descr="http://be.sci-lib.com/picture/b52/b52_588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50" y="1071563"/>
            <a:ext cx="2847975" cy="532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5072063" y="0"/>
            <a:ext cx="4071937" cy="1071563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l-G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γ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-излучение</a:t>
            </a:r>
          </a:p>
        </p:txBody>
      </p:sp>
      <p:sp>
        <p:nvSpPr>
          <p:cNvPr id="3584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14313"/>
            <a:ext cx="5214938" cy="6643687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b="1" smtClean="0">
                <a:solidFill>
                  <a:srgbClr val="FF0000"/>
                </a:solidFill>
              </a:rPr>
              <a:t>Источники</a:t>
            </a:r>
            <a:r>
              <a:rPr lang="ru-RU" smtClean="0"/>
              <a:t>: атомное ядро (ядерные реакции).</a:t>
            </a:r>
          </a:p>
          <a:p>
            <a:pPr>
              <a:buFont typeface="Arial" charset="0"/>
              <a:buNone/>
            </a:pPr>
            <a:r>
              <a:rPr lang="ru-RU" b="1" smtClean="0">
                <a:solidFill>
                  <a:srgbClr val="FF0000"/>
                </a:solidFill>
              </a:rPr>
              <a:t>Свойства</a:t>
            </a:r>
            <a:r>
              <a:rPr lang="ru-RU" smtClean="0"/>
              <a:t>: </a:t>
            </a:r>
          </a:p>
          <a:p>
            <a:r>
              <a:rPr lang="ru-RU" smtClean="0"/>
              <a:t>Имеет </a:t>
            </a:r>
            <a:r>
              <a:rPr lang="ru-RU" b="1" smtClean="0">
                <a:solidFill>
                  <a:srgbClr val="FF0000"/>
                </a:solidFill>
              </a:rPr>
              <a:t>огромную проникающую способность</a:t>
            </a:r>
            <a:r>
              <a:rPr lang="ru-RU" smtClean="0"/>
              <a:t>, </a:t>
            </a:r>
          </a:p>
          <a:p>
            <a:r>
              <a:rPr lang="ru-RU" smtClean="0"/>
              <a:t>оказывает </a:t>
            </a:r>
            <a:r>
              <a:rPr lang="ru-RU" b="1" smtClean="0">
                <a:solidFill>
                  <a:srgbClr val="FF0000"/>
                </a:solidFill>
              </a:rPr>
              <a:t>сильное биологическое воздействие</a:t>
            </a:r>
            <a:r>
              <a:rPr lang="ru-RU" smtClean="0"/>
              <a:t>.</a:t>
            </a:r>
          </a:p>
          <a:p>
            <a:pPr>
              <a:buFont typeface="Arial" charset="0"/>
              <a:buNone/>
            </a:pPr>
            <a:r>
              <a:rPr lang="ru-RU" b="1" smtClean="0"/>
              <a:t>Применение:</a:t>
            </a:r>
            <a:r>
              <a:rPr lang="ru-RU" smtClean="0"/>
              <a:t> в медицине, производстве (</a:t>
            </a:r>
            <a:r>
              <a:rPr lang="el-GR" smtClean="0">
                <a:cs typeface="Arial" charset="0"/>
              </a:rPr>
              <a:t>γ</a:t>
            </a:r>
            <a:r>
              <a:rPr lang="ru-RU" smtClean="0"/>
              <a:t> -дефектоскопия).</a:t>
            </a:r>
          </a:p>
          <a:p>
            <a:pPr>
              <a:buFontTx/>
              <a:buNone/>
            </a:pPr>
            <a:endParaRPr lang="ru-RU" smtClean="0">
              <a:solidFill>
                <a:srgbClr val="000099"/>
              </a:solidFill>
            </a:endParaRPr>
          </a:p>
        </p:txBody>
      </p:sp>
      <p:pic>
        <p:nvPicPr>
          <p:cNvPr id="35843" name="Picture 2" descr="http://scienceland.info/images/physicsus/atom/gamma-danger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33975" y="928688"/>
            <a:ext cx="4010025" cy="532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72375" y="1047750"/>
            <a:ext cx="1458913" cy="550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6" name="Заголовок 1"/>
          <p:cNvSpPr>
            <a:spLocks noGrp="1"/>
          </p:cNvSpPr>
          <p:nvPr>
            <p:ph type="title"/>
          </p:nvPr>
        </p:nvSpPr>
        <p:spPr>
          <a:xfrm>
            <a:off x="571500" y="0"/>
            <a:ext cx="8229600" cy="1143000"/>
          </a:xfrm>
        </p:spPr>
        <p:txBody>
          <a:bodyPr/>
          <a:lstStyle/>
          <a:p>
            <a:r>
              <a:rPr lang="ru-RU" sz="3200" smtClean="0">
                <a:solidFill>
                  <a:srgbClr val="FF0000"/>
                </a:solidFill>
              </a:rPr>
              <a:t>Влияние электромагнитных излучений на живые организмы.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43000"/>
            <a:ext cx="7643813" cy="5715000"/>
          </a:xfrm>
        </p:spPr>
        <p:txBody>
          <a:bodyPr rtlCol="0">
            <a:normAutofit fontScale="85000" lnSpcReduction="20000"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600" dirty="0" smtClean="0"/>
              <a:t>Электромагнитное излучение частотой </a:t>
            </a:r>
            <a:r>
              <a:rPr lang="ru-RU" sz="3600" b="1" dirty="0" smtClean="0">
                <a:solidFill>
                  <a:srgbClr val="FF0000"/>
                </a:solidFill>
              </a:rPr>
              <a:t>50 Гц</a:t>
            </a:r>
            <a:r>
              <a:rPr lang="ru-RU" sz="3600" dirty="0" smtClean="0"/>
              <a:t>,</a:t>
            </a:r>
            <a:r>
              <a:rPr lang="ru-RU" sz="3600" b="1" dirty="0" smtClean="0"/>
              <a:t> </a:t>
            </a:r>
            <a:r>
              <a:rPr lang="ru-RU" sz="3600" dirty="0" smtClean="0"/>
              <a:t>которое создается проводами сети переменного тока, при длительном воздействии вызывает </a:t>
            </a:r>
            <a:r>
              <a:rPr lang="ru-RU" sz="3600" b="1" dirty="0" smtClean="0">
                <a:solidFill>
                  <a:srgbClr val="FF0000"/>
                </a:solidFill>
              </a:rPr>
              <a:t>сонливость, признаки усталости, головные боли</a:t>
            </a:r>
            <a:r>
              <a:rPr lang="ru-RU" sz="3600" b="1" dirty="0" smtClean="0"/>
              <a:t>.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600" b="1" dirty="0" smtClean="0">
                <a:solidFill>
                  <a:srgbClr val="FF0000"/>
                </a:solidFill>
              </a:rPr>
              <a:t>Чтобы не усиливать </a:t>
            </a:r>
            <a:r>
              <a:rPr lang="ru-RU" sz="3600" dirty="0" smtClean="0"/>
              <a:t>действие бытовых электромагнитных излучений, специалисты рекомендуют </a:t>
            </a:r>
            <a:r>
              <a:rPr lang="ru-RU" sz="3600" b="1" dirty="0" smtClean="0">
                <a:solidFill>
                  <a:srgbClr val="FF0000"/>
                </a:solidFill>
              </a:rPr>
              <a:t>не располагать близко друг к другу работающие в наших квартирах электроприборы </a:t>
            </a:r>
            <a:r>
              <a:rPr lang="ru-RU" sz="3600" dirty="0" smtClean="0"/>
              <a:t>— микроволновую печь, электроплиту, телевизор, стиральную машину, холодильник, утюг, электрический чайник. 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600" b="1" dirty="0" smtClean="0">
                <a:solidFill>
                  <a:srgbClr val="FF0000"/>
                </a:solidFill>
              </a:rPr>
              <a:t>Расстояние между ними </a:t>
            </a:r>
            <a:r>
              <a:rPr lang="ru-RU" sz="3600" dirty="0" smtClean="0"/>
              <a:t>должно быть </a:t>
            </a:r>
            <a:r>
              <a:rPr lang="ru-RU" sz="3600" b="1" dirty="0" smtClean="0">
                <a:solidFill>
                  <a:srgbClr val="FF0000"/>
                </a:solidFill>
              </a:rPr>
              <a:t>не менее 1,5—2 м</a:t>
            </a:r>
            <a:r>
              <a:rPr lang="ru-RU" sz="3600" dirty="0" smtClean="0"/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4" descr="Примеры диаграмм направленности антенн базовых станций - вредное воздействие мобильных телефонов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00500" y="2846388"/>
            <a:ext cx="4891088" cy="3757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0" name="Picture 5" descr="Примеры размещения антенн базовых станций сотовой связи на зданиях и отдельно стоящих мачтах - вредное воздействие мобильных телефонов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2857500"/>
            <a:ext cx="3286125" cy="385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571500" y="0"/>
            <a:ext cx="822960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20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Влияние электромагнитных излучений на живые организмы. </a:t>
            </a:r>
            <a:endParaRPr lang="ru-RU" sz="3200" dirty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82306" name="Rectangle 2"/>
          <p:cNvSpPr>
            <a:spLocks noChangeArrowheads="1"/>
          </p:cNvSpPr>
          <p:nvPr/>
        </p:nvSpPr>
        <p:spPr bwMode="auto">
          <a:xfrm>
            <a:off x="357188" y="1071563"/>
            <a:ext cx="8786812" cy="190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	</a:t>
            </a:r>
            <a:r>
              <a:rPr lang="ru-RU" sz="2800" b="1" dirty="0">
                <a:solidFill>
                  <a:srgbClr val="FF0000"/>
                </a:solidFill>
                <a:latin typeface="+mn-lt"/>
              </a:rPr>
              <a:t>Антенны БС </a:t>
            </a:r>
            <a:r>
              <a:rPr lang="ru-RU" sz="2800" dirty="0">
                <a:latin typeface="+mn-lt"/>
              </a:rPr>
              <a:t>устанавливаются на высоте 15 - 100 метров от поверхности земли на уже существующих постройках или на специально сооруженных мачтах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498" name="Rectangle 2"/>
          <p:cNvSpPr>
            <a:spLocks noChangeArrowheads="1"/>
          </p:cNvSpPr>
          <p:nvPr/>
        </p:nvSpPr>
        <p:spPr bwMode="auto">
          <a:xfrm>
            <a:off x="214313" y="1143000"/>
            <a:ext cx="8643937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latin typeface="Times New Roman" pitchFamily="18" charset="0"/>
              </a:rPr>
              <a:t>Параметры ЭМП, влияющие на биосистемы </a:t>
            </a:r>
          </a:p>
          <a:p>
            <a:pPr>
              <a:buFont typeface="Arial" charset="0"/>
              <a:buChar char="•"/>
            </a:pPr>
            <a:r>
              <a:rPr lang="ru-RU" sz="2800" b="1">
                <a:solidFill>
                  <a:srgbClr val="FF0000"/>
                </a:solidFill>
                <a:latin typeface="Times New Roman" pitchFamily="18" charset="0"/>
              </a:rPr>
              <a:t>интенсивность (величина) излучения;</a:t>
            </a:r>
          </a:p>
          <a:p>
            <a:pPr>
              <a:buFont typeface="Arial" charset="0"/>
              <a:buChar char="•"/>
            </a:pPr>
            <a:r>
              <a:rPr lang="ru-RU" sz="2800" b="1">
                <a:solidFill>
                  <a:srgbClr val="FF0000"/>
                </a:solidFill>
                <a:latin typeface="Times New Roman" pitchFamily="18" charset="0"/>
              </a:rPr>
              <a:t>частота излучения;</a:t>
            </a:r>
          </a:p>
          <a:p>
            <a:pPr>
              <a:buFont typeface="Arial" charset="0"/>
              <a:buChar char="•"/>
            </a:pPr>
            <a:r>
              <a:rPr lang="ru-RU" sz="2800" b="1">
                <a:solidFill>
                  <a:srgbClr val="FF0000"/>
                </a:solidFill>
                <a:latin typeface="Times New Roman" pitchFamily="18" charset="0"/>
              </a:rPr>
              <a:t>продолжительность облучения;</a:t>
            </a:r>
          </a:p>
          <a:p>
            <a:pPr>
              <a:buFont typeface="Arial" charset="0"/>
              <a:buChar char="•"/>
            </a:pPr>
            <a:r>
              <a:rPr lang="ru-RU" sz="2800" b="1">
                <a:solidFill>
                  <a:srgbClr val="FF0000"/>
                </a:solidFill>
                <a:latin typeface="Times New Roman" pitchFamily="18" charset="0"/>
              </a:rPr>
              <a:t>модуляция сигнала;</a:t>
            </a:r>
          </a:p>
          <a:p>
            <a:pPr>
              <a:buFont typeface="Arial" charset="0"/>
              <a:buChar char="•"/>
            </a:pPr>
            <a:r>
              <a:rPr lang="ru-RU" sz="2800" b="1">
                <a:solidFill>
                  <a:srgbClr val="FF0000"/>
                </a:solidFill>
                <a:latin typeface="Times New Roman" pitchFamily="18" charset="0"/>
              </a:rPr>
              <a:t>сочетание частот;</a:t>
            </a:r>
          </a:p>
          <a:p>
            <a:pPr>
              <a:buFont typeface="Arial" charset="0"/>
              <a:buChar char="•"/>
            </a:pPr>
            <a:r>
              <a:rPr lang="ru-RU" sz="2800" b="1">
                <a:solidFill>
                  <a:srgbClr val="FF0000"/>
                </a:solidFill>
                <a:latin typeface="Times New Roman" pitchFamily="18" charset="0"/>
              </a:rPr>
              <a:t>периодичность действия.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500063" y="0"/>
            <a:ext cx="8229600" cy="1143000"/>
          </a:xfrm>
          <a:prstGeom prst="rect">
            <a:avLst/>
          </a:prstGeom>
        </p:spPr>
        <p:txBody>
          <a:bodyPr anchor="ctr">
            <a:normAutofit fontScale="90000" lnSpcReduction="2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dirty="0">
                <a:latin typeface="+mj-lt"/>
                <a:ea typeface="+mj-ea"/>
                <a:cs typeface="+mj-cs"/>
              </a:rPr>
              <a:t>Влияние электромагнитных излучений на живые организмы</a:t>
            </a:r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214313" y="4179888"/>
            <a:ext cx="8715375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ru-RU" sz="2400" b="1">
                <a:latin typeface="Times New Roman" pitchFamily="18" charset="0"/>
              </a:rPr>
              <a:t>ЧУВСТВИТЕЛЬНЫЕ СИСТЕМЫ ОРГАНИЗМА ЧЕЛОВЕКА</a:t>
            </a:r>
            <a:r>
              <a:rPr lang="ru-RU" sz="2800">
                <a:latin typeface="Times New Roman" pitchFamily="18" charset="0"/>
              </a:rPr>
              <a:t>: </a:t>
            </a:r>
          </a:p>
          <a:p>
            <a:pPr marL="342900" indent="-342900" algn="ctr"/>
            <a:r>
              <a:rPr lang="ru-RU" sz="2800" b="1">
                <a:solidFill>
                  <a:srgbClr val="FF0000"/>
                </a:solidFill>
                <a:latin typeface="Times New Roman" pitchFamily="18" charset="0"/>
              </a:rPr>
              <a:t>нервная;</a:t>
            </a:r>
          </a:p>
          <a:p>
            <a:pPr marL="342900" indent="-342900" algn="ctr"/>
            <a:r>
              <a:rPr lang="ru-RU" sz="2800" b="1">
                <a:solidFill>
                  <a:srgbClr val="FF0000"/>
                </a:solidFill>
                <a:latin typeface="Times New Roman" pitchFamily="18" charset="0"/>
              </a:rPr>
              <a:t>иммунная;</a:t>
            </a:r>
          </a:p>
          <a:p>
            <a:pPr marL="342900" indent="-342900" algn="ctr"/>
            <a:r>
              <a:rPr lang="ru-RU" sz="2800" b="1">
                <a:solidFill>
                  <a:srgbClr val="FF0000"/>
                </a:solidFill>
                <a:latin typeface="Times New Roman" pitchFamily="18" charset="0"/>
              </a:rPr>
              <a:t>эндокринная;</a:t>
            </a:r>
          </a:p>
          <a:p>
            <a:pPr marL="342900" indent="-342900" algn="ctr"/>
            <a:r>
              <a:rPr lang="ru-RU" sz="2800" b="1">
                <a:solidFill>
                  <a:srgbClr val="FF0000"/>
                </a:solidFill>
                <a:latin typeface="Times New Roman" pitchFamily="18" charset="0"/>
              </a:rPr>
              <a:t>половая.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0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0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0498" grpId="0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2" descr="Конденсатор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81500" y="0"/>
            <a:ext cx="4762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8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4357688" cy="1214438"/>
          </a:xfrm>
        </p:spPr>
        <p:txBody>
          <a:bodyPr/>
          <a:lstStyle/>
          <a:p>
            <a:r>
              <a:rPr lang="ru-RU" smtClean="0"/>
              <a:t>Конденсатор -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75" y="1071563"/>
            <a:ext cx="5929313" cy="5786437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- это </a:t>
            </a:r>
            <a:r>
              <a:rPr lang="ru-RU" b="1" dirty="0" smtClean="0">
                <a:solidFill>
                  <a:srgbClr val="FF0000"/>
                </a:solidFill>
              </a:rPr>
              <a:t>система из двух и более электродов </a:t>
            </a:r>
            <a:r>
              <a:rPr lang="ru-RU" dirty="0" smtClean="0"/>
              <a:t>(обычно в форме пластин, называемых обкладками), </a:t>
            </a:r>
            <a:r>
              <a:rPr lang="ru-RU" b="1" dirty="0" smtClean="0">
                <a:solidFill>
                  <a:srgbClr val="FF0000"/>
                </a:solidFill>
              </a:rPr>
              <a:t>разделённых диэлектриком</a:t>
            </a:r>
            <a:r>
              <a:rPr lang="ru-RU" dirty="0" smtClean="0"/>
              <a:t>, толщина которого мала по сравнению с размерами обкладок конденсатора.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Такая система обладает </a:t>
            </a:r>
            <a:r>
              <a:rPr lang="ru-RU" b="1" dirty="0" smtClean="0">
                <a:solidFill>
                  <a:srgbClr val="FF0000"/>
                </a:solidFill>
              </a:rPr>
              <a:t>взаимной ёмкостью </a:t>
            </a:r>
            <a:r>
              <a:rPr lang="ru-RU" dirty="0" smtClean="0"/>
              <a:t>и способна </a:t>
            </a:r>
            <a:r>
              <a:rPr lang="ru-RU" b="1" dirty="0" smtClean="0">
                <a:solidFill>
                  <a:srgbClr val="FF0000"/>
                </a:solidFill>
              </a:rPr>
              <a:t>сохранять электрический заряд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39940" name="Picture 4" descr="http://upload.wikimedia.org/wikipedia/commons/thumb/4/49/SMD_capacitor.jpg/220px-SMD_capacitor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67438" y="2071688"/>
            <a:ext cx="2976562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1" name="Picture 6" descr="http://upload.wikimedia.org/wikipedia/commons/thumb/a/a2/Kondensatory-rozne.jpg/300px-Kondensatory-rozne.jpg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32513" y="4429125"/>
            <a:ext cx="3011487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Ёмкость в цепи переменного и постоянного тока</a:t>
            </a:r>
            <a:endParaRPr lang="ru-RU" dirty="0"/>
          </a:p>
        </p:txBody>
      </p:sp>
      <p:sp>
        <p:nvSpPr>
          <p:cNvPr id="6" name="Содержимое 3"/>
          <p:cNvSpPr txBox="1">
            <a:spLocks noGrp="1"/>
          </p:cNvSpPr>
          <p:nvPr>
            <p:ph idx="1"/>
          </p:nvPr>
        </p:nvSpPr>
        <p:spPr/>
        <p:txBody>
          <a:bodyPr rtlCol="0">
            <a:normAutofit fontScale="62500" lnSpcReduction="20000"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>
                <a:solidFill>
                  <a:srgbClr val="FF0000"/>
                </a:solidFill>
              </a:rPr>
              <a:t>Здесь должен быть видеофрагмент 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>
                <a:solidFill>
                  <a:srgbClr val="FF0000"/>
                </a:solidFill>
              </a:rPr>
              <a:t>«</a:t>
            </a:r>
            <a:r>
              <a:rPr lang="ru-RU" dirty="0" smtClean="0"/>
              <a:t>Ёмкость в цепи переменного и постоянного тока</a:t>
            </a:r>
            <a:r>
              <a:rPr lang="ru-RU" b="1" dirty="0" smtClean="0">
                <a:solidFill>
                  <a:srgbClr val="FF0000"/>
                </a:solidFill>
              </a:rPr>
              <a:t>»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b="1" dirty="0" smtClean="0">
              <a:solidFill>
                <a:srgbClr val="FF0000"/>
              </a:solidFill>
            </a:endParaRPr>
          </a:p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>
                <a:solidFill>
                  <a:srgbClr val="FF0000"/>
                </a:solidFill>
              </a:rPr>
              <a:t>Скачайте фильм по адресу: 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>
                <a:solidFill>
                  <a:srgbClr val="00B0F0"/>
                </a:solidFill>
              </a:rPr>
              <a:t>http://narod.ru/disk/start/07.dl11se-narod.yandex.ru/3841480001/hc839a1565f13203808aaf655f3865795/%D0%81%D0%BC%D0%BA%D0%BE%D1%81%D1%82%D1%8C%20%D0%B2%20%D1%86%D0%B5%D0%BF%D0%B8%20%D0%BF%D0%B5%D1%80%D0%B5%D0%BC%D0%B5%D0%BD%D0%BD%D0%BE%D0%B3%D0%BE%20%D0%B8%20%D0%BF%D0%BE%D1%81%D1%82%D0%BE%D1%8F%D0%BD%D0%BD%D0%BE%D0%B3%D0%BE%20%D1%82%D0%BE%D0%BA%D0%B0.avi </a:t>
            </a:r>
            <a:endParaRPr lang="ru-RU" dirty="0" smtClean="0">
              <a:solidFill>
                <a:srgbClr val="00B0F0"/>
              </a:solidFill>
            </a:endParaRPr>
          </a:p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и вставьте его на этот слайд. При вставке установите </a:t>
            </a:r>
            <a:r>
              <a:rPr lang="ru-RU" b="1" dirty="0" smtClean="0">
                <a:solidFill>
                  <a:srgbClr val="FF0000"/>
                </a:solidFill>
              </a:rPr>
              <a:t>«при показе слайдов воспроизводить автоматически», </a:t>
            </a:r>
            <a:r>
              <a:rPr lang="ru-RU" dirty="0" smtClean="0"/>
              <a:t>на вкладке «Параметры» поставьте галочку в поле</a:t>
            </a:r>
            <a:r>
              <a:rPr lang="ru-RU" b="1" dirty="0" smtClean="0">
                <a:solidFill>
                  <a:srgbClr val="FF0000"/>
                </a:solidFill>
              </a:rPr>
              <a:t> «Во весь экран»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b="1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Заголовок 1"/>
          <p:cNvSpPr>
            <a:spLocks noGrp="1"/>
          </p:cNvSpPr>
          <p:nvPr>
            <p:ph type="title"/>
          </p:nvPr>
        </p:nvSpPr>
        <p:spPr>
          <a:xfrm>
            <a:off x="785813" y="0"/>
            <a:ext cx="7643812" cy="1066800"/>
          </a:xfrm>
        </p:spPr>
        <p:txBody>
          <a:bodyPr/>
          <a:lstStyle/>
          <a:p>
            <a:r>
              <a:rPr lang="ru-RU" smtClean="0"/>
              <a:t>Колебательный контур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14313" y="1000125"/>
            <a:ext cx="5715000" cy="5715000"/>
          </a:xfrm>
        </p:spPr>
        <p:txBody>
          <a:bodyPr/>
          <a:lstStyle/>
          <a:p>
            <a:r>
              <a:rPr lang="ru-RU" b="1" i="1" smtClean="0">
                <a:solidFill>
                  <a:srgbClr val="FF0000"/>
                </a:solidFill>
              </a:rPr>
              <a:t>КОЛЕБАТЕЛЬНЫЙ КОНТУР</a:t>
            </a:r>
            <a:r>
              <a:rPr lang="ru-RU" smtClean="0">
                <a:solidFill>
                  <a:srgbClr val="0000FF"/>
                </a:solidFill>
              </a:rPr>
              <a:t>,</a:t>
            </a:r>
            <a:r>
              <a:rPr lang="ru-RU" smtClean="0"/>
              <a:t> </a:t>
            </a:r>
            <a:r>
              <a:rPr lang="ru-RU" b="1" smtClean="0">
                <a:solidFill>
                  <a:srgbClr val="FF0000"/>
                </a:solidFill>
              </a:rPr>
              <a:t>замкнутая</a:t>
            </a:r>
            <a:r>
              <a:rPr lang="ru-RU" smtClean="0"/>
              <a:t> электрическая цепь, состоящая из </a:t>
            </a:r>
            <a:r>
              <a:rPr lang="ru-RU" b="1" smtClean="0">
                <a:solidFill>
                  <a:srgbClr val="FF0000"/>
                </a:solidFill>
              </a:rPr>
              <a:t>конденсатора</a:t>
            </a:r>
            <a:r>
              <a:rPr lang="ru-RU" b="1" smtClean="0"/>
              <a:t> </a:t>
            </a:r>
            <a:r>
              <a:rPr lang="ru-RU" b="1" smtClean="0">
                <a:solidFill>
                  <a:srgbClr val="FF0000"/>
                </a:solidFill>
              </a:rPr>
              <a:t>емкостью  С</a:t>
            </a:r>
            <a:r>
              <a:rPr lang="ru-RU" b="1" smtClean="0"/>
              <a:t> </a:t>
            </a:r>
            <a:r>
              <a:rPr lang="ru-RU" smtClean="0"/>
              <a:t>и </a:t>
            </a:r>
            <a:r>
              <a:rPr lang="ru-RU" b="1" smtClean="0">
                <a:solidFill>
                  <a:srgbClr val="FF0000"/>
                </a:solidFill>
              </a:rPr>
              <a:t>катушки с индуктивностью  L</a:t>
            </a:r>
            <a:r>
              <a:rPr lang="ru-RU" smtClean="0"/>
              <a:t>, в которой могут возбуждаться </a:t>
            </a:r>
            <a:r>
              <a:rPr lang="ru-RU" b="1" smtClean="0">
                <a:solidFill>
                  <a:srgbClr val="FF0000"/>
                </a:solidFill>
              </a:rPr>
              <a:t>собственные колебания</a:t>
            </a:r>
            <a:r>
              <a:rPr lang="ru-RU" b="1" smtClean="0"/>
              <a:t> </a:t>
            </a:r>
            <a:r>
              <a:rPr lang="ru-RU" smtClean="0"/>
              <a:t>с частотой, обусловленные перекачкой энергии из электрического поля конденсатора в магнитное поле катушки и обратно. </a:t>
            </a:r>
          </a:p>
        </p:txBody>
      </p:sp>
      <p:pic>
        <p:nvPicPr>
          <p:cNvPr id="41987" name="Picture 4" descr="Image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357938" y="1785938"/>
            <a:ext cx="2643187" cy="1571625"/>
          </a:xfrm>
        </p:spPr>
      </p:pic>
      <p:pic>
        <p:nvPicPr>
          <p:cNvPr id="4198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00" y="2000250"/>
            <a:ext cx="2214563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9" name="Прямоугольник 6"/>
          <p:cNvSpPr>
            <a:spLocks noChangeArrowheads="1"/>
          </p:cNvSpPr>
          <p:nvPr/>
        </p:nvSpPr>
        <p:spPr bwMode="auto">
          <a:xfrm>
            <a:off x="6000750" y="4143375"/>
            <a:ext cx="2928938" cy="142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400" b="1">
                <a:solidFill>
                  <a:srgbClr val="FF0000"/>
                </a:solidFill>
                <a:latin typeface="Times New Roman" pitchFamily="18" charset="0"/>
              </a:rPr>
              <a:t>L – </a:t>
            </a:r>
            <a:r>
              <a:rPr lang="ru-RU" sz="2400" b="1">
                <a:solidFill>
                  <a:srgbClr val="FF0000"/>
                </a:solidFill>
                <a:latin typeface="Times New Roman" pitchFamily="18" charset="0"/>
              </a:rPr>
              <a:t>индуктивность катушки</a:t>
            </a:r>
            <a:r>
              <a:rPr lang="ru-RU" sz="1600" b="1">
                <a:solidFill>
                  <a:srgbClr val="FF0000"/>
                </a:solidFill>
                <a:latin typeface="Times New Roman" pitchFamily="18" charset="0"/>
              </a:rPr>
              <a:t>;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400" b="1">
                <a:solidFill>
                  <a:srgbClr val="FF0000"/>
                </a:solidFill>
                <a:latin typeface="Times New Roman" pitchFamily="18" charset="0"/>
              </a:rPr>
              <a:t>С – электроемкость конденсатора</a:t>
            </a:r>
          </a:p>
        </p:txBody>
      </p:sp>
      <p:pic>
        <p:nvPicPr>
          <p:cNvPr id="75778" name="Picture 2" descr="Колебательный контур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00750" y="1143000"/>
            <a:ext cx="2859088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3" y="0"/>
            <a:ext cx="8229600" cy="10668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Вынужденные электромагнитные колебания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1143000"/>
            <a:ext cx="4786313" cy="2071688"/>
          </a:xfrm>
        </p:spPr>
        <p:txBody>
          <a:bodyPr rtlCol="0">
            <a:normAutofit fontScale="85000" lnSpcReduction="10000"/>
          </a:bodyPr>
          <a:lstStyle/>
          <a:p>
            <a:pPr marL="85725" indent="271463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Процессы, возникающие в электрических цепях </a:t>
            </a:r>
            <a:r>
              <a:rPr lang="ru-RU" b="1" dirty="0" smtClean="0"/>
              <a:t>под действием внешнего периодического источника тока</a:t>
            </a:r>
            <a:r>
              <a:rPr lang="ru-RU" dirty="0" smtClean="0"/>
              <a:t>, называются </a:t>
            </a:r>
            <a:r>
              <a:rPr lang="ru-RU" b="1" dirty="0" smtClean="0">
                <a:solidFill>
                  <a:srgbClr val="C00000"/>
                </a:solidFill>
              </a:rPr>
              <a:t>вынужденными колебаниями.</a:t>
            </a:r>
          </a:p>
        </p:txBody>
      </p:sp>
      <p:pic>
        <p:nvPicPr>
          <p:cNvPr id="43011" name="Picture 2" descr="C:\Program Files\Physicon\Open Physics 2.5 part 2\content\chapter2\section\paragraph3\images\2-3-1.gi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714875" y="1285875"/>
            <a:ext cx="4191000" cy="2143125"/>
          </a:xfrm>
        </p:spPr>
      </p:pic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0" y="3441700"/>
            <a:ext cx="9144000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ru-RU" sz="2400">
                <a:latin typeface="Times New Roman" pitchFamily="18" charset="0"/>
              </a:rPr>
              <a:t>Вынужденные колебания являются </a:t>
            </a:r>
            <a:r>
              <a:rPr lang="ru-RU" sz="2400" b="1">
                <a:solidFill>
                  <a:srgbClr val="C00000"/>
                </a:solidFill>
                <a:latin typeface="Times New Roman" pitchFamily="18" charset="0"/>
              </a:rPr>
              <a:t>незатухающими</a:t>
            </a:r>
            <a:r>
              <a:rPr lang="ru-RU" sz="2400">
                <a:latin typeface="Times New Roman" pitchFamily="18" charset="0"/>
              </a:rPr>
              <a:t>.</a:t>
            </a:r>
          </a:p>
          <a:p>
            <a:pPr>
              <a:buFont typeface="Arial" charset="0"/>
              <a:buChar char="•"/>
            </a:pPr>
            <a:r>
              <a:rPr lang="ru-RU" sz="2400">
                <a:latin typeface="Times New Roman" pitchFamily="18" charset="0"/>
              </a:rPr>
              <a:t>Установившиеся вынужденные колебания всегда происходят </a:t>
            </a:r>
            <a:r>
              <a:rPr lang="ru-RU" sz="2400" b="1">
                <a:solidFill>
                  <a:srgbClr val="C00000"/>
                </a:solidFill>
                <a:latin typeface="Times New Roman" pitchFamily="18" charset="0"/>
              </a:rPr>
              <a:t>на частоте ω внешнего источника</a:t>
            </a:r>
            <a:r>
              <a:rPr lang="ru-RU" sz="2400">
                <a:latin typeface="Times New Roman" pitchFamily="18" charset="0"/>
              </a:rPr>
              <a:t>.</a:t>
            </a:r>
          </a:p>
          <a:p>
            <a:pPr>
              <a:buFont typeface="Arial" charset="0"/>
              <a:buChar char="•"/>
            </a:pPr>
            <a:r>
              <a:rPr lang="ru-RU" sz="2400">
                <a:latin typeface="Times New Roman" pitchFamily="18" charset="0"/>
              </a:rPr>
              <a:t>Электрические цепи, в которых происходят </a:t>
            </a:r>
            <a:r>
              <a:rPr lang="ru-RU" sz="2400" b="1">
                <a:latin typeface="Times New Roman" pitchFamily="18" charset="0"/>
              </a:rPr>
              <a:t>установившиеся вынужденные колебания под действием периодического источника тока</a:t>
            </a:r>
            <a:r>
              <a:rPr lang="ru-RU" sz="2400">
                <a:latin typeface="Times New Roman" pitchFamily="18" charset="0"/>
              </a:rPr>
              <a:t>, называются </a:t>
            </a:r>
            <a:r>
              <a:rPr lang="ru-RU" sz="2400" b="1">
                <a:solidFill>
                  <a:srgbClr val="C00000"/>
                </a:solidFill>
                <a:latin typeface="Times New Roman" pitchFamily="18" charset="0"/>
              </a:rPr>
              <a:t>цепями переменного тока,</a:t>
            </a:r>
            <a:endParaRPr lang="ru-RU" sz="2400">
              <a:latin typeface="Times New Roman" pitchFamily="18" charset="0"/>
            </a:endParaRPr>
          </a:p>
          <a:p>
            <a:pPr>
              <a:buFont typeface="Arial" charset="0"/>
              <a:buChar char="•"/>
            </a:pPr>
            <a:r>
              <a:rPr lang="ru-RU" sz="2400">
                <a:latin typeface="Times New Roman" pitchFamily="18" charset="0"/>
              </a:rPr>
              <a:t>напряжение которого изменяется по периодическому закону</a:t>
            </a:r>
          </a:p>
          <a:p>
            <a:pPr algn="ctr">
              <a:buFont typeface="Arial" charset="0"/>
              <a:buChar char="•"/>
            </a:pPr>
            <a:r>
              <a:rPr lang="ru-RU" sz="2400" b="1" i="1">
                <a:solidFill>
                  <a:srgbClr val="C00000"/>
                </a:solidFill>
                <a:latin typeface="Times New Roman" pitchFamily="18" charset="0"/>
              </a:rPr>
              <a:t>e(t) = </a:t>
            </a:r>
            <a:r>
              <a:rPr lang="el-GR" sz="2400" b="1" i="1">
                <a:solidFill>
                  <a:srgbClr val="C00000"/>
                </a:solidFill>
                <a:latin typeface="Georgia" pitchFamily="18" charset="0"/>
              </a:rPr>
              <a:t>ε</a:t>
            </a:r>
            <a:r>
              <a:rPr lang="ru-RU" sz="2400" b="1" i="1" baseline="-25000">
                <a:solidFill>
                  <a:srgbClr val="C00000"/>
                </a:solidFill>
                <a:latin typeface="Times New Roman" pitchFamily="18" charset="0"/>
              </a:rPr>
              <a:t>0</a:t>
            </a:r>
            <a:r>
              <a:rPr lang="ru-RU" sz="2400" b="1" i="1">
                <a:solidFill>
                  <a:srgbClr val="C00000"/>
                </a:solidFill>
                <a:latin typeface="Times New Roman" pitchFamily="18" charset="0"/>
              </a:rPr>
              <a:t> cos ωt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0"/>
            <a:ext cx="82296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Получение электромагнитных колебаний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357313"/>
            <a:ext cx="9144000" cy="5500687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Электромагнитные волны могут возбуждаться только </a:t>
            </a:r>
            <a:r>
              <a:rPr lang="ru-RU" b="1" dirty="0" smtClean="0">
                <a:solidFill>
                  <a:srgbClr val="FF0000"/>
                </a:solidFill>
              </a:rPr>
              <a:t>ускоренно движущимися зарядами</a:t>
            </a:r>
            <a:r>
              <a:rPr lang="ru-RU" dirty="0" smtClean="0"/>
              <a:t>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Простейшей системой, излучающей электромагнитные волны, является </a:t>
            </a:r>
            <a:r>
              <a:rPr lang="ru-RU" b="1" dirty="0" smtClean="0">
                <a:solidFill>
                  <a:srgbClr val="FF0000"/>
                </a:solidFill>
              </a:rPr>
              <a:t>небольшой</a:t>
            </a:r>
            <a:r>
              <a:rPr lang="ru-RU" dirty="0" smtClean="0"/>
              <a:t> по размерам </a:t>
            </a:r>
            <a:r>
              <a:rPr lang="ru-RU" b="1" dirty="0" smtClean="0">
                <a:solidFill>
                  <a:srgbClr val="FF0000"/>
                </a:solidFill>
              </a:rPr>
              <a:t>электрический диполь</a:t>
            </a:r>
            <a:r>
              <a:rPr lang="ru-RU" dirty="0" smtClean="0"/>
              <a:t>, который называют </a:t>
            </a:r>
            <a:r>
              <a:rPr lang="ru-RU" b="1" dirty="0" smtClean="0">
                <a:solidFill>
                  <a:srgbClr val="FF0000"/>
                </a:solidFill>
              </a:rPr>
              <a:t>диполем Герца</a:t>
            </a:r>
            <a:r>
              <a:rPr lang="ru-RU" dirty="0" smtClean="0"/>
              <a:t>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В современной радиотехнике излучение электромагнитных волн производится с помощью </a:t>
            </a:r>
            <a:r>
              <a:rPr lang="ru-RU" b="1" dirty="0" smtClean="0">
                <a:solidFill>
                  <a:srgbClr val="FF0000"/>
                </a:solidFill>
              </a:rPr>
              <a:t>антенн</a:t>
            </a:r>
            <a:r>
              <a:rPr lang="ru-RU" dirty="0" smtClean="0"/>
              <a:t> различных конструкций, </a:t>
            </a:r>
            <a:r>
              <a:rPr lang="ru-RU" b="1" dirty="0" smtClean="0">
                <a:solidFill>
                  <a:srgbClr val="FF0000"/>
                </a:solidFill>
              </a:rPr>
              <a:t>в которых возбуждаются быстропеременные токи</a:t>
            </a:r>
            <a:r>
              <a:rPr lang="ru-RU" dirty="0" smtClean="0"/>
              <a:t>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В радиотехнике диполь Герца эквивалентен небольшой антенне, </a:t>
            </a:r>
            <a:r>
              <a:rPr lang="ru-RU" b="1" dirty="0" smtClean="0">
                <a:solidFill>
                  <a:srgbClr val="FF0000"/>
                </a:solidFill>
              </a:rPr>
              <a:t>размер</a:t>
            </a:r>
            <a:r>
              <a:rPr lang="ru-RU" dirty="0" smtClean="0"/>
              <a:t> которой </a:t>
            </a:r>
            <a:r>
              <a:rPr lang="ru-RU" b="1" dirty="0" smtClean="0">
                <a:solidFill>
                  <a:srgbClr val="FF0000"/>
                </a:solidFill>
              </a:rPr>
              <a:t>много меньше длины волны </a:t>
            </a:r>
            <a:r>
              <a:rPr lang="ru-RU" b="1" dirty="0" err="1" smtClean="0">
                <a:solidFill>
                  <a:srgbClr val="FF0000"/>
                </a:solidFill>
              </a:rPr>
              <a:t>λ</a:t>
            </a:r>
            <a:r>
              <a:rPr lang="ru-RU" dirty="0" smtClean="0"/>
              <a:t>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  <p:pic>
        <p:nvPicPr>
          <p:cNvPr id="15362" name="Picture 2" descr="http://www.physics.ru/courses/op25part2/content/chapter2/section/paragraph6/images/2-6-5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0" y="3643313"/>
            <a:ext cx="4622800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5" y="1143000"/>
            <a:ext cx="5000625" cy="392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28875" y="1143000"/>
            <a:ext cx="6715125" cy="534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Заголовок 1"/>
          <p:cNvSpPr>
            <a:spLocks noGrp="1"/>
          </p:cNvSpPr>
          <p:nvPr>
            <p:ph type="title"/>
          </p:nvPr>
        </p:nvSpPr>
        <p:spPr>
          <a:xfrm>
            <a:off x="500063" y="0"/>
            <a:ext cx="8229600" cy="857250"/>
          </a:xfrm>
        </p:spPr>
        <p:txBody>
          <a:bodyPr/>
          <a:lstStyle/>
          <a:p>
            <a:r>
              <a:rPr lang="ru-RU" smtClean="0"/>
              <a:t>Вибратор Герца</a:t>
            </a:r>
          </a:p>
        </p:txBody>
      </p:sp>
      <p:pic>
        <p:nvPicPr>
          <p:cNvPr id="45058" name="Содержимое 5" descr="4147_p01891.gif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000125" y="790575"/>
            <a:ext cx="7215188" cy="60658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Заголовок 1"/>
          <p:cNvSpPr>
            <a:spLocks noGrp="1"/>
          </p:cNvSpPr>
          <p:nvPr>
            <p:ph type="title"/>
          </p:nvPr>
        </p:nvSpPr>
        <p:spPr>
          <a:xfrm>
            <a:off x="500063" y="0"/>
            <a:ext cx="8229600" cy="1143000"/>
          </a:xfrm>
        </p:spPr>
        <p:txBody>
          <a:bodyPr/>
          <a:lstStyle/>
          <a:p>
            <a:r>
              <a:rPr lang="ru-RU" smtClean="0"/>
              <a:t>Принцип радиосвязи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42875" y="928688"/>
            <a:ext cx="8858250" cy="5715000"/>
          </a:xfrm>
        </p:spPr>
        <p:txBody>
          <a:bodyPr/>
          <a:lstStyle/>
          <a:p>
            <a:r>
              <a:rPr lang="ru-RU" b="1" smtClean="0">
                <a:solidFill>
                  <a:srgbClr val="FF0000"/>
                </a:solidFill>
              </a:rPr>
              <a:t>Для получения</a:t>
            </a:r>
            <a:r>
              <a:rPr lang="ru-RU" smtClean="0"/>
              <a:t> электромагнитных волн Генрих Герц использовал простейшее устройство, называемое </a:t>
            </a:r>
            <a:r>
              <a:rPr lang="ru-RU" b="1" smtClean="0">
                <a:solidFill>
                  <a:srgbClr val="FF0000"/>
                </a:solidFill>
              </a:rPr>
              <a:t>вибратором Герца</a:t>
            </a:r>
            <a:r>
              <a:rPr lang="ru-RU" smtClean="0"/>
              <a:t>. Это устройство представляет собой </a:t>
            </a:r>
            <a:r>
              <a:rPr lang="ru-RU" b="1" smtClean="0">
                <a:solidFill>
                  <a:srgbClr val="FF0000"/>
                </a:solidFill>
              </a:rPr>
              <a:t>открытый колебательный контур</a:t>
            </a:r>
            <a:r>
              <a:rPr lang="ru-RU" smtClean="0"/>
              <a:t>.</a:t>
            </a:r>
          </a:p>
          <a:p>
            <a:r>
              <a:rPr lang="ru-RU" smtClean="0"/>
              <a:t>Электромагнитные волны </a:t>
            </a:r>
            <a:r>
              <a:rPr lang="ru-RU" b="1" smtClean="0">
                <a:solidFill>
                  <a:srgbClr val="FF0000"/>
                </a:solidFill>
              </a:rPr>
              <a:t>регистрировались</a:t>
            </a:r>
            <a:r>
              <a:rPr lang="ru-RU" smtClean="0"/>
              <a:t> с помощью </a:t>
            </a:r>
            <a:r>
              <a:rPr lang="ru-RU" b="1" smtClean="0">
                <a:solidFill>
                  <a:srgbClr val="FF0000"/>
                </a:solidFill>
              </a:rPr>
              <a:t>приемного резонатора</a:t>
            </a:r>
            <a:r>
              <a:rPr lang="ru-RU" smtClean="0"/>
              <a:t>, в котором </a:t>
            </a:r>
            <a:r>
              <a:rPr lang="ru-RU" b="1" smtClean="0">
                <a:solidFill>
                  <a:srgbClr val="FF0000"/>
                </a:solidFill>
              </a:rPr>
              <a:t>возбуждаются колебания тока.</a:t>
            </a:r>
          </a:p>
          <a:p>
            <a:r>
              <a:rPr lang="ru-RU" b="1" smtClean="0">
                <a:solidFill>
                  <a:srgbClr val="FF0000"/>
                </a:solidFill>
              </a:rPr>
              <a:t>Схема приемника Попова, </a:t>
            </a:r>
            <a:r>
              <a:rPr lang="ru-RU" smtClean="0"/>
              <a:t>приведенная в «Журнале Русского физико-химического общества»</a:t>
            </a:r>
          </a:p>
          <a:p>
            <a:endParaRPr lang="ru-RU" b="1" smtClean="0">
              <a:solidFill>
                <a:srgbClr val="FF0000"/>
              </a:solidFill>
            </a:endParaRPr>
          </a:p>
          <a:p>
            <a:endParaRPr lang="ru-RU" b="1" smtClean="0">
              <a:solidFill>
                <a:srgbClr val="FF0000"/>
              </a:solidFill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5" y="857250"/>
            <a:ext cx="8001000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5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75" y="928688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6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3" y="857250"/>
            <a:ext cx="8101012" cy="580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0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0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70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70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70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Заголовок 1"/>
          <p:cNvSpPr>
            <a:spLocks noGrp="1"/>
          </p:cNvSpPr>
          <p:nvPr>
            <p:ph type="title"/>
          </p:nvPr>
        </p:nvSpPr>
        <p:spPr>
          <a:xfrm>
            <a:off x="428625" y="0"/>
            <a:ext cx="8229600" cy="857250"/>
          </a:xfrm>
        </p:spPr>
        <p:txBody>
          <a:bodyPr/>
          <a:lstStyle/>
          <a:p>
            <a:r>
              <a:rPr lang="ru-RU" smtClean="0"/>
              <a:t>Принципы радиосвязи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85813"/>
            <a:ext cx="9144000" cy="6072187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>
                <a:solidFill>
                  <a:srgbClr val="FF0000"/>
                </a:solidFill>
              </a:rPr>
              <a:t>Принцип радиосвязи </a:t>
            </a:r>
            <a:r>
              <a:rPr lang="ru-RU" dirty="0" smtClean="0"/>
              <a:t>заключается в том, что </a:t>
            </a:r>
            <a:r>
              <a:rPr lang="ru-RU" b="1" dirty="0" smtClean="0">
                <a:solidFill>
                  <a:srgbClr val="FF0000"/>
                </a:solidFill>
              </a:rPr>
              <a:t>электрический ток высокой частоты</a:t>
            </a:r>
            <a:r>
              <a:rPr lang="ru-RU" dirty="0" smtClean="0"/>
              <a:t>, созданный в передающей антенне, </a:t>
            </a:r>
            <a:r>
              <a:rPr lang="ru-RU" b="1" dirty="0" smtClean="0">
                <a:solidFill>
                  <a:srgbClr val="FF0000"/>
                </a:solidFill>
              </a:rPr>
              <a:t>вызывает</a:t>
            </a:r>
            <a:r>
              <a:rPr lang="ru-RU" dirty="0" smtClean="0"/>
              <a:t> в окружающем пространстве </a:t>
            </a:r>
            <a:r>
              <a:rPr lang="ru-RU" b="1" dirty="0" smtClean="0">
                <a:solidFill>
                  <a:srgbClr val="FF0000"/>
                </a:solidFill>
              </a:rPr>
              <a:t>быстроменяющееся электромагнитное поле</a:t>
            </a:r>
            <a:r>
              <a:rPr lang="ru-RU" dirty="0" smtClean="0"/>
              <a:t>, которое распространяется в виде электромагнитной волны.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>
                <a:solidFill>
                  <a:srgbClr val="FF0000"/>
                </a:solidFill>
              </a:rPr>
              <a:t>Трудность передачи </a:t>
            </a:r>
            <a:r>
              <a:rPr lang="ru-RU" dirty="0" smtClean="0"/>
              <a:t>звукового сигнала состоит в том, что для радиосвязи </a:t>
            </a:r>
            <a:r>
              <a:rPr lang="ru-RU" b="1" dirty="0" smtClean="0">
                <a:solidFill>
                  <a:srgbClr val="FF0000"/>
                </a:solidFill>
              </a:rPr>
              <a:t>необходимы колебания высокой частоты</a:t>
            </a:r>
            <a:r>
              <a:rPr lang="ru-RU" dirty="0" smtClean="0"/>
              <a:t>, а </a:t>
            </a:r>
            <a:r>
              <a:rPr lang="ru-RU" b="1" dirty="0" smtClean="0">
                <a:solidFill>
                  <a:srgbClr val="FF0000"/>
                </a:solidFill>
              </a:rPr>
              <a:t>колебания звукового диапазона — низкочастотные колебания</a:t>
            </a:r>
            <a:r>
              <a:rPr lang="ru-RU" dirty="0" smtClean="0"/>
              <a:t>, для излучения которых невозможно построить эффективные антенны. 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50" y="714375"/>
            <a:ext cx="7286625" cy="5961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0"/>
            <a:ext cx="8229600" cy="71437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/>
              <a:t>Схема радиосвязи</a:t>
            </a:r>
            <a:endParaRPr lang="ru-RU" b="1" dirty="0"/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" y="642938"/>
            <a:ext cx="8840788" cy="292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ая выноска 6"/>
          <p:cNvSpPr/>
          <p:nvPr/>
        </p:nvSpPr>
        <p:spPr>
          <a:xfrm>
            <a:off x="0" y="3571875"/>
            <a:ext cx="5572125" cy="1285875"/>
          </a:xfrm>
          <a:prstGeom prst="wedgeRectCallout">
            <a:avLst>
              <a:gd name="adj1" fmla="val -34145"/>
              <a:gd name="adj2" fmla="val -151003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bg1"/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</a:rPr>
              <a:t>1</a:t>
            </a:r>
            <a:r>
              <a:rPr lang="ru-RU" sz="2800" dirty="0">
                <a:solidFill>
                  <a:schemeClr val="tx1"/>
                </a:solidFill>
              </a:rPr>
              <a:t> —</a:t>
            </a:r>
            <a:r>
              <a:rPr lang="ru-RU" sz="2800" b="1" dirty="0">
                <a:solidFill>
                  <a:srgbClr val="FF0000"/>
                </a:solidFill>
              </a:rPr>
              <a:t>генератор высокой частоты</a:t>
            </a:r>
            <a:r>
              <a:rPr lang="ru-RU" sz="2800" dirty="0">
                <a:solidFill>
                  <a:schemeClr val="tx1"/>
                </a:solidFill>
              </a:rPr>
              <a:t>, вырабатывает электрические колебания высокой частоты. </a:t>
            </a:r>
          </a:p>
        </p:txBody>
      </p:sp>
      <p:sp>
        <p:nvSpPr>
          <p:cNvPr id="9" name="Прямоугольная выноска 8"/>
          <p:cNvSpPr/>
          <p:nvPr/>
        </p:nvSpPr>
        <p:spPr>
          <a:xfrm>
            <a:off x="0" y="4857750"/>
            <a:ext cx="5572125" cy="1285875"/>
          </a:xfrm>
          <a:prstGeom prst="wedgeRectCallout">
            <a:avLst>
              <a:gd name="adj1" fmla="val -590"/>
              <a:gd name="adj2" fmla="val -201948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bg1"/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</a:rPr>
              <a:t>2</a:t>
            </a:r>
            <a:r>
              <a:rPr lang="ru-RU" sz="2800" dirty="0">
                <a:solidFill>
                  <a:schemeClr val="tx1"/>
                </a:solidFill>
              </a:rPr>
              <a:t> —</a:t>
            </a:r>
            <a:r>
              <a:rPr lang="ru-RU" sz="2800" b="1" dirty="0">
                <a:solidFill>
                  <a:srgbClr val="FF0000"/>
                </a:solidFill>
              </a:rPr>
              <a:t>микрофон</a:t>
            </a:r>
            <a:r>
              <a:rPr lang="ru-RU" sz="2800" dirty="0">
                <a:solidFill>
                  <a:schemeClr val="tx1"/>
                </a:solidFill>
              </a:rPr>
              <a:t>, преобразует звуковые колебания в  электрические </a:t>
            </a:r>
          </a:p>
        </p:txBody>
      </p:sp>
      <p:pic>
        <p:nvPicPr>
          <p:cNvPr id="71685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0" y="4143375"/>
            <a:ext cx="3714750" cy="1535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Прямоугольная выноска 11"/>
          <p:cNvSpPr/>
          <p:nvPr/>
        </p:nvSpPr>
        <p:spPr>
          <a:xfrm>
            <a:off x="0" y="5572125"/>
            <a:ext cx="5572125" cy="1285875"/>
          </a:xfrm>
          <a:prstGeom prst="wedgeRectCallout">
            <a:avLst>
              <a:gd name="adj1" fmla="val -4264"/>
              <a:gd name="adj2" fmla="val -329310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bg1"/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</a:rPr>
              <a:t>3</a:t>
            </a:r>
            <a:r>
              <a:rPr lang="ru-RU" sz="2800" dirty="0">
                <a:solidFill>
                  <a:schemeClr val="tx1"/>
                </a:solidFill>
              </a:rPr>
              <a:t> —</a:t>
            </a:r>
            <a:r>
              <a:rPr lang="ru-RU" sz="2800" b="1" dirty="0">
                <a:solidFill>
                  <a:srgbClr val="FF0000"/>
                </a:solidFill>
              </a:rPr>
              <a:t>модулятор</a:t>
            </a:r>
            <a:r>
              <a:rPr lang="ru-RU" sz="2800" dirty="0">
                <a:solidFill>
                  <a:schemeClr val="tx1"/>
                </a:solidFill>
              </a:rPr>
              <a:t>, накладывает «низкочастотные» электрические колебания на «высокочастотные»</a:t>
            </a:r>
          </a:p>
        </p:txBody>
      </p:sp>
      <p:pic>
        <p:nvPicPr>
          <p:cNvPr id="71686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25" y="5284788"/>
            <a:ext cx="3571875" cy="1573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7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00688" y="2714625"/>
            <a:ext cx="3643312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Прямоугольная выноска 14"/>
          <p:cNvSpPr/>
          <p:nvPr/>
        </p:nvSpPr>
        <p:spPr>
          <a:xfrm>
            <a:off x="0" y="0"/>
            <a:ext cx="7072313" cy="1285875"/>
          </a:xfrm>
          <a:prstGeom prst="wedgeRectCallout">
            <a:avLst>
              <a:gd name="adj1" fmla="val 7975"/>
              <a:gd name="adj2" fmla="val 68697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bg1"/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</a:rPr>
              <a:t>4</a:t>
            </a:r>
            <a:r>
              <a:rPr lang="ru-RU" sz="2800" dirty="0">
                <a:solidFill>
                  <a:schemeClr val="tx1"/>
                </a:solidFill>
              </a:rPr>
              <a:t> —</a:t>
            </a:r>
            <a:r>
              <a:rPr lang="ru-RU" sz="2800" b="1" dirty="0">
                <a:solidFill>
                  <a:srgbClr val="FF0000"/>
                </a:solidFill>
              </a:rPr>
              <a:t>передающая антенна</a:t>
            </a:r>
            <a:r>
              <a:rPr lang="ru-RU" sz="2800" dirty="0">
                <a:solidFill>
                  <a:schemeClr val="tx1"/>
                </a:solidFill>
              </a:rPr>
              <a:t>, излучает электромагнитную волну, (модулированный высокочастотный сигнал).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6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6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6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6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16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16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2" grpId="0" animBg="1"/>
      <p:bldP spid="1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0"/>
            <a:ext cx="8229600" cy="71437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/>
              <a:t>Схема радиосвязи</a:t>
            </a:r>
            <a:endParaRPr lang="ru-RU" b="1" dirty="0"/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" y="642938"/>
            <a:ext cx="8840788" cy="292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5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928938"/>
            <a:ext cx="3786188" cy="15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6" name="TextBox 9"/>
          <p:cNvSpPr txBox="1">
            <a:spLocks noChangeArrowheads="1"/>
          </p:cNvSpPr>
          <p:nvPr/>
        </p:nvSpPr>
        <p:spPr bwMode="auto">
          <a:xfrm>
            <a:off x="214313" y="714375"/>
            <a:ext cx="42148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00B050"/>
                </a:solidFill>
                <a:latin typeface="Times New Roman" pitchFamily="18" charset="0"/>
              </a:rPr>
              <a:t>ПЕРЕДАТЧИК</a:t>
            </a:r>
          </a:p>
        </p:txBody>
      </p:sp>
      <p:sp>
        <p:nvSpPr>
          <p:cNvPr id="49157" name="TextBox 10"/>
          <p:cNvSpPr txBox="1">
            <a:spLocks noChangeArrowheads="1"/>
          </p:cNvSpPr>
          <p:nvPr/>
        </p:nvSpPr>
        <p:spPr bwMode="auto">
          <a:xfrm>
            <a:off x="4714875" y="714375"/>
            <a:ext cx="42148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00B050"/>
                </a:solidFill>
                <a:latin typeface="Times New Roman" pitchFamily="18" charset="0"/>
              </a:rPr>
              <a:t>ПРИЕМНИК</a:t>
            </a:r>
          </a:p>
        </p:txBody>
      </p:sp>
      <p:pic>
        <p:nvPicPr>
          <p:cNvPr id="49158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143375"/>
            <a:ext cx="3571875" cy="160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6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563" y="5214938"/>
            <a:ext cx="3730625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ая выноска 13"/>
          <p:cNvSpPr/>
          <p:nvPr/>
        </p:nvSpPr>
        <p:spPr>
          <a:xfrm>
            <a:off x="3214688" y="3071813"/>
            <a:ext cx="5929312" cy="1285875"/>
          </a:xfrm>
          <a:prstGeom prst="wedgeRectCallout">
            <a:avLst>
              <a:gd name="adj1" fmla="val -13901"/>
              <a:gd name="adj2" fmla="val -183904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bg1"/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</a:rPr>
              <a:t>5</a:t>
            </a:r>
            <a:r>
              <a:rPr lang="ru-RU" sz="2800" dirty="0">
                <a:solidFill>
                  <a:schemeClr val="tx1"/>
                </a:solidFill>
              </a:rPr>
              <a:t> —</a:t>
            </a:r>
            <a:r>
              <a:rPr lang="ru-RU" sz="2800" b="1" dirty="0" err="1">
                <a:solidFill>
                  <a:srgbClr val="FF0000"/>
                </a:solidFill>
              </a:rPr>
              <a:t>приетная</a:t>
            </a:r>
            <a:r>
              <a:rPr lang="ru-RU" sz="2800" b="1" dirty="0">
                <a:solidFill>
                  <a:srgbClr val="FF0000"/>
                </a:solidFill>
              </a:rPr>
              <a:t> антенна</a:t>
            </a:r>
            <a:r>
              <a:rPr lang="ru-RU" sz="2800" dirty="0">
                <a:solidFill>
                  <a:schemeClr val="tx1"/>
                </a:solidFill>
              </a:rPr>
              <a:t>, </a:t>
            </a:r>
            <a:r>
              <a:rPr lang="ru-RU" sz="2400" dirty="0">
                <a:solidFill>
                  <a:schemeClr val="tx1"/>
                </a:solidFill>
              </a:rPr>
              <a:t>принимает электромагнитную волну, (модулированный высокочастотный сигнал). </a:t>
            </a:r>
          </a:p>
        </p:txBody>
      </p:sp>
      <p:sp>
        <p:nvSpPr>
          <p:cNvPr id="15" name="Прямоугольная выноска 14"/>
          <p:cNvSpPr/>
          <p:nvPr/>
        </p:nvSpPr>
        <p:spPr>
          <a:xfrm>
            <a:off x="2071688" y="4286250"/>
            <a:ext cx="7072312" cy="1143000"/>
          </a:xfrm>
          <a:prstGeom prst="wedgeRectCallout">
            <a:avLst>
              <a:gd name="adj1" fmla="val 12607"/>
              <a:gd name="adj2" fmla="val -265230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bg1"/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</a:rPr>
              <a:t>6</a:t>
            </a:r>
            <a:r>
              <a:rPr lang="ru-RU" sz="2800" dirty="0">
                <a:solidFill>
                  <a:schemeClr val="tx1"/>
                </a:solidFill>
              </a:rPr>
              <a:t> —</a:t>
            </a:r>
            <a:r>
              <a:rPr lang="ru-RU" sz="2800" b="1" dirty="0">
                <a:solidFill>
                  <a:srgbClr val="FF0000"/>
                </a:solidFill>
              </a:rPr>
              <a:t>приемный колебательный контур</a:t>
            </a:r>
            <a:r>
              <a:rPr lang="ru-RU" sz="2800" dirty="0">
                <a:solidFill>
                  <a:schemeClr val="tx1"/>
                </a:solidFill>
              </a:rPr>
              <a:t>, </a:t>
            </a:r>
            <a:r>
              <a:rPr lang="ru-RU" sz="2400" dirty="0">
                <a:solidFill>
                  <a:schemeClr val="tx1"/>
                </a:solidFill>
              </a:rPr>
              <a:t>усиливает электромагнитную волну, (настраивается в резонанс с частотой принятого сигнала). </a:t>
            </a:r>
          </a:p>
        </p:txBody>
      </p:sp>
      <p:sp>
        <p:nvSpPr>
          <p:cNvPr id="16" name="Прямоугольная выноска 15"/>
          <p:cNvSpPr/>
          <p:nvPr/>
        </p:nvSpPr>
        <p:spPr>
          <a:xfrm>
            <a:off x="4572000" y="5429250"/>
            <a:ext cx="4572000" cy="1143000"/>
          </a:xfrm>
          <a:prstGeom prst="wedgeRectCallout">
            <a:avLst>
              <a:gd name="adj1" fmla="val 17193"/>
              <a:gd name="adj2" fmla="val -388215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bg1"/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</a:rPr>
              <a:t>7</a:t>
            </a:r>
            <a:r>
              <a:rPr lang="ru-RU" sz="2800" dirty="0">
                <a:solidFill>
                  <a:schemeClr val="tx1"/>
                </a:solidFill>
              </a:rPr>
              <a:t> —</a:t>
            </a:r>
            <a:r>
              <a:rPr lang="ru-RU" sz="2800" b="1" dirty="0">
                <a:solidFill>
                  <a:srgbClr val="FF0000"/>
                </a:solidFill>
              </a:rPr>
              <a:t>детектор</a:t>
            </a:r>
            <a:r>
              <a:rPr lang="ru-RU" sz="2800" dirty="0">
                <a:solidFill>
                  <a:schemeClr val="tx1"/>
                </a:solidFill>
              </a:rPr>
              <a:t>, </a:t>
            </a:r>
            <a:r>
              <a:rPr lang="ru-RU" sz="2400" dirty="0">
                <a:solidFill>
                  <a:schemeClr val="tx1"/>
                </a:solidFill>
              </a:rPr>
              <a:t>удаляет половину сигнала, (детектирует сигнал). </a:t>
            </a:r>
          </a:p>
        </p:txBody>
      </p:sp>
      <p:pic>
        <p:nvPicPr>
          <p:cNvPr id="72706" name="Picture 2" descr="C:\Documents and Settings\Ирина\Мои документы\Мои рисунки\Рисунок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42875" y="571500"/>
            <a:ext cx="4071938" cy="184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Прямоугольная выноска 16"/>
          <p:cNvSpPr/>
          <p:nvPr/>
        </p:nvSpPr>
        <p:spPr>
          <a:xfrm>
            <a:off x="142875" y="4857750"/>
            <a:ext cx="4643438" cy="1857375"/>
          </a:xfrm>
          <a:prstGeom prst="wedgeRectCallout">
            <a:avLst>
              <a:gd name="adj1" fmla="val 122673"/>
              <a:gd name="adj2" fmla="val -209309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bg1"/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</a:rPr>
              <a:t>8</a:t>
            </a:r>
            <a:r>
              <a:rPr lang="ru-RU" sz="2800" dirty="0">
                <a:solidFill>
                  <a:schemeClr val="tx1"/>
                </a:solidFill>
              </a:rPr>
              <a:t> —</a:t>
            </a:r>
            <a:r>
              <a:rPr lang="ru-RU" sz="2800" b="1" dirty="0">
                <a:solidFill>
                  <a:srgbClr val="FF0000"/>
                </a:solidFill>
              </a:rPr>
              <a:t>конденсатор-фильтр</a:t>
            </a:r>
            <a:r>
              <a:rPr lang="ru-RU" sz="2800" dirty="0">
                <a:solidFill>
                  <a:schemeClr val="tx1"/>
                </a:solidFill>
              </a:rPr>
              <a:t>, </a:t>
            </a:r>
            <a:r>
              <a:rPr lang="ru-RU" sz="2400" dirty="0">
                <a:solidFill>
                  <a:schemeClr val="tx1"/>
                </a:solidFill>
              </a:rPr>
              <a:t>выделяет из модулированного высокочастотного сигнала низкочастотные электрические колебания</a:t>
            </a:r>
          </a:p>
        </p:txBody>
      </p:sp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313" y="1857375"/>
            <a:ext cx="3929062" cy="176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Прямоугольная выноска 18"/>
          <p:cNvSpPr/>
          <p:nvPr/>
        </p:nvSpPr>
        <p:spPr>
          <a:xfrm>
            <a:off x="142875" y="3643313"/>
            <a:ext cx="4643438" cy="1214437"/>
          </a:xfrm>
          <a:prstGeom prst="wedgeRectCallout">
            <a:avLst>
              <a:gd name="adj1" fmla="val 134135"/>
              <a:gd name="adj2" fmla="val -192798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bg1"/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</a:rPr>
              <a:t>9</a:t>
            </a:r>
            <a:r>
              <a:rPr lang="ru-RU" sz="2800" dirty="0">
                <a:solidFill>
                  <a:schemeClr val="tx1"/>
                </a:solidFill>
              </a:rPr>
              <a:t> —</a:t>
            </a:r>
            <a:r>
              <a:rPr lang="ru-RU" sz="2800" b="1" dirty="0">
                <a:solidFill>
                  <a:srgbClr val="FF0000"/>
                </a:solidFill>
              </a:rPr>
              <a:t>наушник</a:t>
            </a:r>
            <a:r>
              <a:rPr lang="ru-RU" sz="2800" dirty="0">
                <a:solidFill>
                  <a:schemeClr val="tx1"/>
                </a:solidFill>
              </a:rPr>
              <a:t>, </a:t>
            </a:r>
            <a:r>
              <a:rPr lang="ru-RU" sz="2400" dirty="0">
                <a:solidFill>
                  <a:schemeClr val="tx1"/>
                </a:solidFill>
              </a:rPr>
              <a:t>преобразует низкочастотные электрические колебания в звук</a:t>
            </a:r>
          </a:p>
        </p:txBody>
      </p:sp>
      <p:pic>
        <p:nvPicPr>
          <p:cNvPr id="72707" name="Picture 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44463" y="144463"/>
            <a:ext cx="8856662" cy="6570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716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716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716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716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2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2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2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0"/>
            <a:ext cx="8229600" cy="785813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Классификация видов радиоволн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313" y="714375"/>
          <a:ext cx="8786812" cy="59515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0198"/>
                <a:gridCol w="2893240"/>
                <a:gridCol w="2196719"/>
                <a:gridCol w="2196719"/>
              </a:tblGrid>
              <a:tr h="800462">
                <a:tc>
                  <a:txBody>
                    <a:bodyPr/>
                    <a:lstStyle/>
                    <a:p>
                      <a:pPr algn="ctr"/>
                      <a:r>
                        <a:rPr lang="ru-RU" b="1" dirty="0">
                          <a:latin typeface="Times New Roman"/>
                        </a:rPr>
                        <a:t>№ полосы частотного спектра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>
                          <a:latin typeface="Times New Roman"/>
                        </a:rPr>
                        <a:t>Метрическое наименование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>
                          <a:latin typeface="Times New Roman"/>
                        </a:rPr>
                        <a:t>Диапазон длин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>
                          <a:latin typeface="Times New Roman"/>
                        </a:rPr>
                        <a:t>Диапазон частот </a:t>
                      </a:r>
                    </a:p>
                  </a:txBody>
                  <a:tcPr marL="0" marR="0" marT="0" marB="0"/>
                </a:tc>
              </a:tr>
              <a:tr h="541054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Times New Roman"/>
                        </a:rPr>
                        <a:t>4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err="1" smtClean="0">
                          <a:latin typeface="Times New Roman"/>
                        </a:rPr>
                        <a:t>Мириаметровые</a:t>
                      </a:r>
                      <a:r>
                        <a:rPr lang="ru-RU" sz="2400" b="1" dirty="0" smtClean="0">
                          <a:latin typeface="Times New Roman"/>
                        </a:rPr>
                        <a:t> </a:t>
                      </a:r>
                      <a:endParaRPr lang="ru-RU" sz="2400" b="1" dirty="0">
                        <a:latin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>
                          <a:latin typeface="Times New Roman"/>
                        </a:rPr>
                        <a:t>10-100 км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>
                          <a:latin typeface="Times New Roman"/>
                        </a:rPr>
                        <a:t>3-30 кГц </a:t>
                      </a:r>
                    </a:p>
                  </a:txBody>
                  <a:tcPr marL="0" marR="0" marT="0" marB="0"/>
                </a:tc>
              </a:tr>
              <a:tr h="541054">
                <a:tc>
                  <a:txBody>
                    <a:bodyPr/>
                    <a:lstStyle/>
                    <a:p>
                      <a:pPr algn="ctr"/>
                      <a:r>
                        <a:rPr lang="ru-RU" sz="2400" b="1">
                          <a:latin typeface="Times New Roman"/>
                        </a:rPr>
                        <a:t>5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Times New Roman"/>
                        </a:rPr>
                        <a:t>Километровые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Times New Roman"/>
                        </a:rPr>
                        <a:t>1-10 км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>
                          <a:latin typeface="Times New Roman"/>
                        </a:rPr>
                        <a:t>30-300 кГц </a:t>
                      </a:r>
                    </a:p>
                  </a:txBody>
                  <a:tcPr marL="0" marR="0" marT="0" marB="0"/>
                </a:tc>
              </a:tr>
              <a:tr h="541054">
                <a:tc>
                  <a:txBody>
                    <a:bodyPr/>
                    <a:lstStyle/>
                    <a:p>
                      <a:pPr algn="ctr"/>
                      <a:r>
                        <a:rPr lang="ru-RU" sz="2400" b="1">
                          <a:latin typeface="Times New Roman"/>
                        </a:rPr>
                        <a:t>6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>
                          <a:latin typeface="Times New Roman"/>
                        </a:rPr>
                        <a:t>Гектометровые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Times New Roman"/>
                        </a:rPr>
                        <a:t>10-1000 м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Times New Roman"/>
                        </a:rPr>
                        <a:t>300-3000 кГц- </a:t>
                      </a:r>
                    </a:p>
                  </a:txBody>
                  <a:tcPr marL="0" marR="0" marT="0" marB="0"/>
                </a:tc>
              </a:tr>
              <a:tr h="541054">
                <a:tc>
                  <a:txBody>
                    <a:bodyPr/>
                    <a:lstStyle/>
                    <a:p>
                      <a:pPr algn="ctr"/>
                      <a:r>
                        <a:rPr lang="ru-RU" sz="2400" b="1">
                          <a:latin typeface="Times New Roman"/>
                        </a:rPr>
                        <a:t>7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>
                          <a:latin typeface="Times New Roman"/>
                        </a:rPr>
                        <a:t>Декаметровые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>
                          <a:latin typeface="Times New Roman"/>
                        </a:rPr>
                        <a:t>10-100 м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Times New Roman"/>
                        </a:rPr>
                        <a:t>3-30 МГц </a:t>
                      </a:r>
                    </a:p>
                  </a:txBody>
                  <a:tcPr marL="0" marR="0" marT="0" marB="0"/>
                </a:tc>
              </a:tr>
              <a:tr h="541054">
                <a:tc>
                  <a:txBody>
                    <a:bodyPr/>
                    <a:lstStyle/>
                    <a:p>
                      <a:pPr algn="ctr"/>
                      <a:r>
                        <a:rPr lang="ru-RU" sz="2400" b="1">
                          <a:latin typeface="Times New Roman"/>
                        </a:rPr>
                        <a:t>8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>
                          <a:latin typeface="Times New Roman"/>
                        </a:rPr>
                        <a:t>Метровые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>
                          <a:latin typeface="Times New Roman"/>
                        </a:rPr>
                        <a:t>1-10 м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Times New Roman"/>
                        </a:rPr>
                        <a:t>30-300 МГц </a:t>
                      </a:r>
                    </a:p>
                  </a:txBody>
                  <a:tcPr marL="0" marR="0" marT="0" marB="0"/>
                </a:tc>
              </a:tr>
              <a:tr h="541054">
                <a:tc>
                  <a:txBody>
                    <a:bodyPr/>
                    <a:lstStyle/>
                    <a:p>
                      <a:pPr algn="ctr"/>
                      <a:r>
                        <a:rPr lang="ru-RU" sz="2400" b="1">
                          <a:latin typeface="Times New Roman"/>
                        </a:rPr>
                        <a:t>9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>
                          <a:latin typeface="Times New Roman"/>
                        </a:rPr>
                        <a:t>Дециметровые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>
                          <a:latin typeface="Times New Roman"/>
                        </a:rPr>
                        <a:t>10-0,1 м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Times New Roman"/>
                        </a:rPr>
                        <a:t>300-3000 МГц </a:t>
                      </a:r>
                    </a:p>
                  </a:txBody>
                  <a:tcPr marL="0" marR="0" marT="0" marB="0"/>
                </a:tc>
              </a:tr>
              <a:tr h="541054">
                <a:tc>
                  <a:txBody>
                    <a:bodyPr/>
                    <a:lstStyle/>
                    <a:p>
                      <a:pPr algn="ctr"/>
                      <a:r>
                        <a:rPr lang="ru-RU" sz="2400" b="1">
                          <a:latin typeface="Times New Roman"/>
                        </a:rPr>
                        <a:t>10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>
                          <a:latin typeface="Times New Roman"/>
                        </a:rPr>
                        <a:t>Сантиметровые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>
                          <a:latin typeface="Times New Roman"/>
                        </a:rPr>
                        <a:t>1-10 см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Times New Roman"/>
                        </a:rPr>
                        <a:t>3-30 ГГц </a:t>
                      </a:r>
                    </a:p>
                  </a:txBody>
                  <a:tcPr marL="0" marR="0" marT="0" marB="0"/>
                </a:tc>
              </a:tr>
              <a:tr h="541054">
                <a:tc>
                  <a:txBody>
                    <a:bodyPr/>
                    <a:lstStyle/>
                    <a:p>
                      <a:pPr algn="ctr"/>
                      <a:r>
                        <a:rPr lang="ru-RU" sz="2400" b="1">
                          <a:latin typeface="Times New Roman"/>
                        </a:rPr>
                        <a:t>11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>
                          <a:latin typeface="Times New Roman"/>
                        </a:rPr>
                        <a:t>Миллиметровые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>
                          <a:latin typeface="Times New Roman"/>
                        </a:rPr>
                        <a:t>1-10 мм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Times New Roman"/>
                        </a:rPr>
                        <a:t>30-300 ГГц </a:t>
                      </a:r>
                    </a:p>
                  </a:txBody>
                  <a:tcPr marL="0" marR="0" marT="0" marB="0"/>
                </a:tc>
              </a:tr>
              <a:tr h="800462">
                <a:tc>
                  <a:txBody>
                    <a:bodyPr/>
                    <a:lstStyle/>
                    <a:p>
                      <a:pPr algn="ctr"/>
                      <a:r>
                        <a:rPr lang="ru-RU" sz="2400" b="1">
                          <a:latin typeface="Times New Roman"/>
                        </a:rPr>
                        <a:t>12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>
                          <a:latin typeface="Times New Roman"/>
                        </a:rPr>
                        <a:t>Децимиллиметровые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>
                          <a:latin typeface="Times New Roman"/>
                        </a:rPr>
                        <a:t>0,1-1 мм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Times New Roman"/>
                        </a:rPr>
                        <a:t>300-3000 ГГц </a:t>
                      </a: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Заголовок 2"/>
          <p:cNvSpPr>
            <a:spLocks noGrp="1"/>
          </p:cNvSpPr>
          <p:nvPr>
            <p:ph type="title"/>
          </p:nvPr>
        </p:nvSpPr>
        <p:spPr>
          <a:xfrm>
            <a:off x="428625" y="0"/>
            <a:ext cx="8229600" cy="785813"/>
          </a:xfrm>
        </p:spPr>
        <p:txBody>
          <a:bodyPr/>
          <a:lstStyle/>
          <a:p>
            <a:r>
              <a:rPr lang="ru-RU" smtClean="0"/>
              <a:t>Виды радиосвязи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№ полосы частотного спектра	Метрическое наименование 	Диапазон длин 	Диапазон частот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4 	</a:t>
            </a:r>
            <a:r>
              <a:rPr lang="ru-RU" dirty="0" err="1" smtClean="0"/>
              <a:t>Мириаметровые</a:t>
            </a:r>
            <a:r>
              <a:rPr lang="ru-RU" dirty="0" smtClean="0"/>
              <a:t> 	10-100 км 	3-30 кГц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5 	Километровые 	1-10 км 	30-300 кГц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6 	Гектометровые 	10-1000 м 	300-3000 кГц-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7 	</a:t>
            </a:r>
            <a:r>
              <a:rPr lang="ru-RU" dirty="0" err="1" smtClean="0"/>
              <a:t>Декаметровые</a:t>
            </a:r>
            <a:r>
              <a:rPr lang="ru-RU" dirty="0" smtClean="0"/>
              <a:t> 	10-100 м 	3-30 МГц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8 	Метровые 	1-10 м 	30-300 МГц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9 	Дециметровые 	10-0,1 м 	300-3000 МГц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10 	Сантиметровые 	1-10 см 	3-30 ГГц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11 	Миллиметровые 	1-10 мм 	30-300 ГГц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12 	</a:t>
            </a:r>
            <a:r>
              <a:rPr lang="ru-RU" dirty="0" err="1" smtClean="0"/>
              <a:t>Децимиллиметровые</a:t>
            </a:r>
            <a:r>
              <a:rPr lang="ru-RU" dirty="0" smtClean="0"/>
              <a:t> 	0,1-1 мм 	300-3000 ГГц</a:t>
            </a:r>
            <a:endParaRPr lang="ru-RU" dirty="0"/>
          </a:p>
        </p:txBody>
      </p:sp>
      <p:pic>
        <p:nvPicPr>
          <p:cNvPr id="5120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785813"/>
            <a:ext cx="8715375" cy="5888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4375" y="3886200"/>
            <a:ext cx="7572375" cy="17526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Подборка заданий по кинематике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(из заданий ГИА 2008-2010 гг.)</a:t>
            </a:r>
            <a:endParaRPr lang="ru-RU" dirty="0"/>
          </a:p>
        </p:txBody>
      </p:sp>
      <p:sp>
        <p:nvSpPr>
          <p:cNvPr id="52226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mtClean="0"/>
              <a:t>Рассмотрим задачи:</a:t>
            </a:r>
            <a:br>
              <a:rPr lang="ru-RU" smtClean="0"/>
            </a:br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Заголовок 1"/>
          <p:cNvSpPr>
            <a:spLocks noGrp="1"/>
          </p:cNvSpPr>
          <p:nvPr>
            <p:ph type="title"/>
          </p:nvPr>
        </p:nvSpPr>
        <p:spPr>
          <a:xfrm>
            <a:off x="214313" y="274638"/>
            <a:ext cx="8643937" cy="1011237"/>
          </a:xfrm>
        </p:spPr>
        <p:txBody>
          <a:bodyPr/>
          <a:lstStyle/>
          <a:p>
            <a:pPr algn="l"/>
            <a:r>
              <a:rPr lang="ru-RU" sz="2800" b="1" smtClean="0">
                <a:solidFill>
                  <a:srgbClr val="FF0000"/>
                </a:solidFill>
              </a:rPr>
              <a:t>ГИА-2010-1</a:t>
            </a:r>
            <a:r>
              <a:rPr lang="en-US" sz="2800" b="1" smtClean="0">
                <a:solidFill>
                  <a:srgbClr val="FF0000"/>
                </a:solidFill>
              </a:rPr>
              <a:t>2</a:t>
            </a:r>
            <a:r>
              <a:rPr lang="ru-RU" sz="2800" b="1" smtClean="0">
                <a:solidFill>
                  <a:srgbClr val="FF0000"/>
                </a:solidFill>
              </a:rPr>
              <a:t>.</a:t>
            </a:r>
            <a:r>
              <a:rPr lang="ru-RU" sz="2800" smtClean="0"/>
              <a:t> Заряженная частица излучает электромагнитные волны, если</a:t>
            </a:r>
          </a:p>
        </p:txBody>
      </p:sp>
      <p:sp>
        <p:nvSpPr>
          <p:cNvPr id="7" name="Прямоугольник 6"/>
          <p:cNvSpPr>
            <a:spLocks noChangeArrowheads="1"/>
          </p:cNvSpPr>
          <p:nvPr/>
        </p:nvSpPr>
        <p:spPr bwMode="auto">
          <a:xfrm>
            <a:off x="714375" y="1928813"/>
            <a:ext cx="7929563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ru-RU" sz="2800">
                <a:latin typeface="Times New Roman" pitchFamily="18" charset="0"/>
              </a:rPr>
              <a:t>1) движется равномерно и прямолинейно</a:t>
            </a:r>
          </a:p>
          <a:p>
            <a:pPr>
              <a:buFont typeface="Arial" charset="0"/>
              <a:buChar char="•"/>
            </a:pPr>
            <a:r>
              <a:rPr lang="ru-RU" sz="2800">
                <a:latin typeface="Times New Roman" pitchFamily="18" charset="0"/>
              </a:rPr>
              <a:t>2) находится в покое</a:t>
            </a:r>
          </a:p>
          <a:p>
            <a:pPr>
              <a:buFont typeface="Arial" charset="0"/>
              <a:buChar char="•"/>
            </a:pPr>
            <a:r>
              <a:rPr lang="ru-RU" sz="2800">
                <a:latin typeface="Times New Roman" pitchFamily="18" charset="0"/>
              </a:rPr>
              <a:t>3) движется с ускорением</a:t>
            </a:r>
          </a:p>
          <a:p>
            <a:pPr>
              <a:buFont typeface="Arial" charset="0"/>
              <a:buChar char="•"/>
            </a:pPr>
            <a:r>
              <a:rPr lang="ru-RU" sz="2800">
                <a:latin typeface="Times New Roman" pitchFamily="18" charset="0"/>
              </a:rPr>
              <a:t>4) среди ответов 1-3 нет правильного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Заголовок 1"/>
          <p:cNvSpPr>
            <a:spLocks noGrp="1"/>
          </p:cNvSpPr>
          <p:nvPr>
            <p:ph type="title"/>
          </p:nvPr>
        </p:nvSpPr>
        <p:spPr>
          <a:xfrm>
            <a:off x="214313" y="274638"/>
            <a:ext cx="8929687" cy="1654175"/>
          </a:xfrm>
        </p:spPr>
        <p:txBody>
          <a:bodyPr/>
          <a:lstStyle/>
          <a:p>
            <a:pPr algn="l"/>
            <a:r>
              <a:rPr lang="ru-RU" sz="3200" b="1" smtClean="0">
                <a:solidFill>
                  <a:srgbClr val="FF0000"/>
                </a:solidFill>
              </a:rPr>
              <a:t>ГИА-2010-12.</a:t>
            </a:r>
            <a:r>
              <a:rPr lang="ru-RU" sz="3200" smtClean="0"/>
              <a:t> Какое из перечисленных ниже свойств света подтверждает его волновые свойства?</a:t>
            </a:r>
          </a:p>
        </p:txBody>
      </p:sp>
      <p:sp>
        <p:nvSpPr>
          <p:cNvPr id="7" name="Прямоугольник 6"/>
          <p:cNvSpPr>
            <a:spLocks noChangeArrowheads="1"/>
          </p:cNvSpPr>
          <p:nvPr/>
        </p:nvSpPr>
        <p:spPr bwMode="auto">
          <a:xfrm>
            <a:off x="714375" y="2357438"/>
            <a:ext cx="80010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ru-RU" sz="2800">
                <a:latin typeface="Times New Roman" pitchFamily="18" charset="0"/>
              </a:rPr>
              <a:t>1) способность отражаться</a:t>
            </a:r>
          </a:p>
          <a:p>
            <a:pPr>
              <a:buFont typeface="Arial" charset="0"/>
              <a:buChar char="•"/>
            </a:pPr>
            <a:r>
              <a:rPr lang="ru-RU" sz="2800">
                <a:latin typeface="Times New Roman" pitchFamily="18" charset="0"/>
              </a:rPr>
              <a:t>2) способность дифрагировать</a:t>
            </a:r>
          </a:p>
          <a:p>
            <a:pPr>
              <a:buFont typeface="Arial" charset="0"/>
              <a:buChar char="•"/>
            </a:pPr>
            <a:r>
              <a:rPr lang="ru-RU" sz="2800">
                <a:latin typeface="Times New Roman" pitchFamily="18" charset="0"/>
              </a:rPr>
              <a:t>3) способность преломляться</a:t>
            </a:r>
          </a:p>
          <a:p>
            <a:pPr>
              <a:buFont typeface="Arial" charset="0"/>
              <a:buChar char="•"/>
            </a:pPr>
            <a:r>
              <a:rPr lang="ru-RU" sz="2800">
                <a:latin typeface="Times New Roman" pitchFamily="18" charset="0"/>
              </a:rPr>
              <a:t>4) способность распространяться прямолинейно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Заголовок 1"/>
          <p:cNvSpPr>
            <a:spLocks noGrp="1"/>
          </p:cNvSpPr>
          <p:nvPr>
            <p:ph type="title"/>
          </p:nvPr>
        </p:nvSpPr>
        <p:spPr>
          <a:xfrm>
            <a:off x="214313" y="142875"/>
            <a:ext cx="8929687" cy="1643063"/>
          </a:xfrm>
        </p:spPr>
        <p:txBody>
          <a:bodyPr/>
          <a:lstStyle/>
          <a:p>
            <a:pPr algn="l"/>
            <a:r>
              <a:rPr lang="ru-RU" sz="3200" b="1" smtClean="0">
                <a:solidFill>
                  <a:srgbClr val="FF0000"/>
                </a:solidFill>
              </a:rPr>
              <a:t>ГИА-2010-12.</a:t>
            </a:r>
            <a:r>
              <a:rPr lang="ru-RU" sz="3200" smtClean="0"/>
              <a:t> Какое электромагнитное излучение из перечисленных ниже видов</a:t>
            </a:r>
            <a:br>
              <a:rPr lang="ru-RU" sz="3200" smtClean="0"/>
            </a:br>
            <a:r>
              <a:rPr lang="ru-RU" sz="3200" smtClean="0"/>
              <a:t>имеет наибольшую длину волны?</a:t>
            </a:r>
          </a:p>
        </p:txBody>
      </p:sp>
      <p:sp>
        <p:nvSpPr>
          <p:cNvPr id="5529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55299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55300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55301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55302" name="Rectangle 13"/>
          <p:cNvSpPr>
            <a:spLocks noChangeArrowheads="1"/>
          </p:cNvSpPr>
          <p:nvPr/>
        </p:nvSpPr>
        <p:spPr bwMode="auto">
          <a:xfrm>
            <a:off x="0" y="247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sz="1400">
                <a:cs typeface="Times New Roman" pitchFamily="18" charset="0"/>
              </a:rPr>
              <a:t> </a:t>
            </a:r>
            <a:r>
              <a:rPr lang="ru-RU" sz="900"/>
              <a:t> </a:t>
            </a:r>
            <a:endParaRPr lang="ru-RU"/>
          </a:p>
        </p:txBody>
      </p:sp>
      <p:sp>
        <p:nvSpPr>
          <p:cNvPr id="55303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27" name="Прямоугольник 26"/>
          <p:cNvSpPr>
            <a:spLocks noChangeArrowheads="1"/>
          </p:cNvSpPr>
          <p:nvPr/>
        </p:nvSpPr>
        <p:spPr bwMode="auto">
          <a:xfrm>
            <a:off x="428625" y="1857375"/>
            <a:ext cx="5929313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Times New Roman" pitchFamily="18" charset="0"/>
              </a:rPr>
              <a:t>1) радиоволны</a:t>
            </a:r>
          </a:p>
          <a:p>
            <a:r>
              <a:rPr lang="ru-RU" sz="3200">
                <a:latin typeface="Times New Roman" pitchFamily="18" charset="0"/>
              </a:rPr>
              <a:t>2) свет</a:t>
            </a:r>
          </a:p>
          <a:p>
            <a:r>
              <a:rPr lang="ru-RU" sz="3200">
                <a:latin typeface="Times New Roman" pitchFamily="18" charset="0"/>
              </a:rPr>
              <a:t>3) инфракрасное излучение</a:t>
            </a:r>
          </a:p>
          <a:p>
            <a:r>
              <a:rPr lang="ru-RU" sz="3200">
                <a:latin typeface="Times New Roman" pitchFamily="18" charset="0"/>
              </a:rPr>
              <a:t>4) ультрафиолетовое излучение</a:t>
            </a:r>
            <a:endParaRPr lang="en-US" sz="3200">
              <a:latin typeface="Times New Roman" pitchFamily="18" charset="0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3929063"/>
            <a:ext cx="8501062" cy="278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Заголовок 1"/>
          <p:cNvSpPr>
            <a:spLocks noGrp="1"/>
          </p:cNvSpPr>
          <p:nvPr>
            <p:ph type="title"/>
          </p:nvPr>
        </p:nvSpPr>
        <p:spPr>
          <a:xfrm>
            <a:off x="142875" y="142875"/>
            <a:ext cx="9001125" cy="1714500"/>
          </a:xfrm>
        </p:spPr>
        <p:txBody>
          <a:bodyPr/>
          <a:lstStyle/>
          <a:p>
            <a:pPr algn="l"/>
            <a:r>
              <a:rPr lang="ru-RU" sz="3200" b="1" smtClean="0">
                <a:solidFill>
                  <a:srgbClr val="FF0000"/>
                </a:solidFill>
              </a:rPr>
              <a:t>ГИА-2010-1</a:t>
            </a:r>
            <a:r>
              <a:rPr lang="en-US" sz="3200" b="1" smtClean="0">
                <a:solidFill>
                  <a:srgbClr val="FF0000"/>
                </a:solidFill>
              </a:rPr>
              <a:t>2</a:t>
            </a:r>
            <a:r>
              <a:rPr lang="ru-RU" sz="3200" b="1" smtClean="0">
                <a:solidFill>
                  <a:srgbClr val="FF0000"/>
                </a:solidFill>
              </a:rPr>
              <a:t>.</a:t>
            </a:r>
            <a:r>
              <a:rPr lang="ru-RU" sz="3200" smtClean="0"/>
              <a:t> Какой из перечисленных ниже видов электромагнитных излучений</a:t>
            </a:r>
            <a:br>
              <a:rPr lang="ru-RU" sz="3200" smtClean="0"/>
            </a:br>
            <a:r>
              <a:rPr lang="ru-RU" sz="3200" smtClean="0"/>
              <a:t>имеет наименьшую длину волны?</a:t>
            </a:r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285750" y="1785938"/>
            <a:ext cx="5572125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Times New Roman" pitchFamily="18" charset="0"/>
              </a:rPr>
              <a:t>1) радиоволны</a:t>
            </a:r>
          </a:p>
          <a:p>
            <a:r>
              <a:rPr lang="ru-RU" sz="3200">
                <a:latin typeface="Times New Roman" pitchFamily="18" charset="0"/>
              </a:rPr>
              <a:t>2) видимый свет</a:t>
            </a:r>
          </a:p>
          <a:p>
            <a:r>
              <a:rPr lang="ru-RU" sz="3200">
                <a:latin typeface="Times New Roman" pitchFamily="18" charset="0"/>
              </a:rPr>
              <a:t>3) инфракрасное излучение</a:t>
            </a:r>
          </a:p>
          <a:p>
            <a:r>
              <a:rPr lang="ru-RU" sz="3200">
                <a:latin typeface="Times New Roman" pitchFamily="18" charset="0"/>
              </a:rPr>
              <a:t>4) гамма-излучение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3929063"/>
            <a:ext cx="8501062" cy="278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2643188"/>
          </a:xfrm>
        </p:spPr>
        <p:txBody>
          <a:bodyPr/>
          <a:lstStyle/>
          <a:p>
            <a:pPr algn="l"/>
            <a:r>
              <a:rPr lang="ru-RU" sz="3200" smtClean="0">
                <a:solidFill>
                  <a:srgbClr val="FF0000"/>
                </a:solidFill>
              </a:rPr>
              <a:t>(ГИА 2009 г.) </a:t>
            </a:r>
            <a:r>
              <a:rPr lang="ru-RU" sz="3200" b="1" smtClean="0">
                <a:solidFill>
                  <a:srgbClr val="FF0000"/>
                </a:solidFill>
              </a:rPr>
              <a:t>12.</a:t>
            </a:r>
            <a:r>
              <a:rPr lang="ru-RU" sz="3200" b="1" smtClean="0"/>
              <a:t> </a:t>
            </a:r>
            <a:r>
              <a:rPr lang="ru-RU" sz="3200" smtClean="0"/>
              <a:t>На рисунке приведена шкала электромагнитных волн. Определите, к какому виду излучения принадлежат электромагнитные волны с длиной волны 0,1 мм. 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143000" y="5429250"/>
            <a:ext cx="650081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Arial" charset="0"/>
              <a:buAutoNum type="arabicPeriod"/>
            </a:pPr>
            <a:r>
              <a:rPr lang="ru-RU">
                <a:latin typeface="Times New Roman" pitchFamily="18" charset="0"/>
              </a:rPr>
              <a:t>только радиоизлучению 	</a:t>
            </a:r>
          </a:p>
          <a:p>
            <a:pPr marL="342900" indent="-342900">
              <a:buFont typeface="Arial" charset="0"/>
              <a:buAutoNum type="arabicPeriod"/>
            </a:pPr>
            <a:r>
              <a:rPr lang="ru-RU">
                <a:latin typeface="Times New Roman" pitchFamily="18" charset="0"/>
              </a:rPr>
              <a:t>только рентгеновскому излучению </a:t>
            </a:r>
          </a:p>
          <a:p>
            <a:pPr marL="342900" indent="-342900">
              <a:buFont typeface="Arial" charset="0"/>
              <a:buAutoNum type="arabicPeriod"/>
            </a:pPr>
            <a:r>
              <a:rPr lang="ru-RU">
                <a:latin typeface="Times New Roman" pitchFamily="18" charset="0"/>
              </a:rPr>
              <a:t>ультрафиолетовому и рентгеновскому излучению </a:t>
            </a:r>
          </a:p>
          <a:p>
            <a:pPr marL="342900" indent="-342900">
              <a:buFont typeface="Arial" charset="0"/>
              <a:buAutoNum type="arabicPeriod"/>
            </a:pPr>
            <a:r>
              <a:rPr lang="ru-RU">
                <a:latin typeface="Times New Roman" pitchFamily="18" charset="0"/>
              </a:rPr>
              <a:t>радиоизлучению и инфракрасному излучению</a:t>
            </a:r>
          </a:p>
        </p:txBody>
      </p:sp>
      <p:pic>
        <p:nvPicPr>
          <p:cNvPr id="5734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2571750"/>
            <a:ext cx="8501062" cy="278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313" y="274638"/>
            <a:ext cx="8715375" cy="1725612"/>
          </a:xfrm>
        </p:spPr>
        <p:txBody>
          <a:bodyPr rtlCol="0">
            <a:normAutofit fontScale="90000"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ru-RU" sz="3100" b="1" dirty="0" smtClean="0">
                <a:solidFill>
                  <a:srgbClr val="FF0000"/>
                </a:solidFill>
              </a:rPr>
              <a:t>(ГИА 2010 г.) 13. </a:t>
            </a:r>
            <a:r>
              <a:rPr lang="ru-RU" sz="3100" dirty="0" smtClean="0"/>
              <a:t>На рисунке приведена шкала электромагнитных волн. Определите, к какому</a:t>
            </a:r>
            <a:br>
              <a:rPr lang="ru-RU" sz="3100" dirty="0" smtClean="0"/>
            </a:br>
            <a:r>
              <a:rPr lang="ru-RU" sz="3100" dirty="0" smtClean="0"/>
              <a:t>виду излучения относятся электромагнитные волны с длиной волны 1 см.</a:t>
            </a:r>
            <a:endParaRPr lang="ru-RU" sz="31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785813" y="4643438"/>
            <a:ext cx="8072437" cy="2214562"/>
          </a:xfrm>
        </p:spPr>
        <p:txBody>
          <a:bodyPr rtlCol="0">
            <a:normAutofit fontScale="92500"/>
          </a:bodyPr>
          <a:lstStyle/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dirty="0" smtClean="0"/>
              <a:t>только к радиоизлучению</a:t>
            </a: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dirty="0" smtClean="0"/>
              <a:t>только к рентгеновскому излучению</a:t>
            </a: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dirty="0" smtClean="0"/>
              <a:t>к радиоизлучению и инфракрасному излучению</a:t>
            </a: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dirty="0" smtClean="0"/>
              <a:t>к ультрафиолетовому и рентгеновскому излучению</a:t>
            </a:r>
            <a:endParaRPr lang="ru-RU" dirty="0"/>
          </a:p>
        </p:txBody>
      </p:sp>
      <p:pic>
        <p:nvPicPr>
          <p:cNvPr id="5837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2000250"/>
            <a:ext cx="8572500" cy="2693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Заголовок 1"/>
          <p:cNvSpPr>
            <a:spLocks noGrp="1"/>
          </p:cNvSpPr>
          <p:nvPr>
            <p:ph type="title"/>
          </p:nvPr>
        </p:nvSpPr>
        <p:spPr>
          <a:xfrm>
            <a:off x="214313" y="274638"/>
            <a:ext cx="8786812" cy="1725612"/>
          </a:xfrm>
        </p:spPr>
        <p:txBody>
          <a:bodyPr/>
          <a:lstStyle/>
          <a:p>
            <a:pPr algn="l"/>
            <a:r>
              <a:rPr lang="ru-RU" sz="3200" b="1" smtClean="0">
                <a:solidFill>
                  <a:srgbClr val="FF0000"/>
                </a:solidFill>
              </a:rPr>
              <a:t>ГИА-2010-12.</a:t>
            </a:r>
            <a:r>
              <a:rPr lang="ru-RU" sz="3200" smtClean="0"/>
              <a:t> На какой частоте работает радиостанция, передавая программу на</a:t>
            </a:r>
            <a:br>
              <a:rPr lang="ru-RU" sz="3200" smtClean="0"/>
            </a:br>
            <a:r>
              <a:rPr lang="ru-RU" sz="3200" smtClean="0"/>
              <a:t>волне 250 м?</a:t>
            </a:r>
          </a:p>
        </p:txBody>
      </p:sp>
      <p:sp>
        <p:nvSpPr>
          <p:cNvPr id="7" name="Прямоугольник 6"/>
          <p:cNvSpPr>
            <a:spLocks noChangeArrowheads="1"/>
          </p:cNvSpPr>
          <p:nvPr/>
        </p:nvSpPr>
        <p:spPr bwMode="auto">
          <a:xfrm>
            <a:off x="428625" y="2143125"/>
            <a:ext cx="34290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14350" indent="-514350">
              <a:buFontTx/>
              <a:buAutoNum type="arabicParenR"/>
            </a:pPr>
            <a:r>
              <a:rPr lang="ru-RU" sz="2800">
                <a:latin typeface="Times New Roman" pitchFamily="18" charset="0"/>
              </a:rPr>
              <a:t>1,2 ∙ 10</a:t>
            </a:r>
            <a:r>
              <a:rPr lang="ru-RU" sz="2800" baseline="30000">
                <a:latin typeface="Times New Roman" pitchFamily="18" charset="0"/>
              </a:rPr>
              <a:t>-6</a:t>
            </a:r>
            <a:r>
              <a:rPr lang="ru-RU" sz="2800">
                <a:latin typeface="Times New Roman" pitchFamily="18" charset="0"/>
              </a:rPr>
              <a:t> Гц</a:t>
            </a:r>
          </a:p>
          <a:p>
            <a:pPr marL="514350" indent="-514350">
              <a:buFontTx/>
              <a:buAutoNum type="arabicParenR"/>
            </a:pPr>
            <a:r>
              <a:rPr lang="ru-RU" sz="2800">
                <a:latin typeface="Times New Roman" pitchFamily="18" charset="0"/>
              </a:rPr>
              <a:t>1,2 ∙ 10</a:t>
            </a:r>
            <a:r>
              <a:rPr lang="ru-RU" sz="2800" baseline="30000">
                <a:latin typeface="Times New Roman" pitchFamily="18" charset="0"/>
              </a:rPr>
              <a:t>6 </a:t>
            </a:r>
            <a:r>
              <a:rPr lang="ru-RU" sz="2800">
                <a:latin typeface="Times New Roman" pitchFamily="18" charset="0"/>
              </a:rPr>
              <a:t>Гц</a:t>
            </a:r>
          </a:p>
          <a:p>
            <a:pPr marL="514350" indent="-514350">
              <a:buFontTx/>
              <a:buAutoNum type="arabicParenR"/>
            </a:pPr>
            <a:r>
              <a:rPr lang="ru-RU" sz="2800">
                <a:latin typeface="Times New Roman" pitchFamily="18" charset="0"/>
              </a:rPr>
              <a:t>0,83 ∙ 10</a:t>
            </a:r>
            <a:r>
              <a:rPr lang="ru-RU" sz="2800" baseline="30000">
                <a:latin typeface="Times New Roman" pitchFamily="18" charset="0"/>
              </a:rPr>
              <a:t>-6 </a:t>
            </a:r>
            <a:r>
              <a:rPr lang="ru-RU" sz="2800">
                <a:latin typeface="Times New Roman" pitchFamily="18" charset="0"/>
              </a:rPr>
              <a:t>Гц</a:t>
            </a:r>
          </a:p>
          <a:p>
            <a:pPr marL="514350" indent="-514350">
              <a:buFontTx/>
              <a:buAutoNum type="arabicParenR"/>
            </a:pPr>
            <a:r>
              <a:rPr lang="ru-RU" sz="2800">
                <a:latin typeface="Times New Roman" pitchFamily="18" charset="0"/>
              </a:rPr>
              <a:t>0,83 ∙ 10</a:t>
            </a:r>
            <a:r>
              <a:rPr lang="ru-RU" sz="2800" baseline="30000">
                <a:latin typeface="Times New Roman" pitchFamily="18" charset="0"/>
              </a:rPr>
              <a:t>6 </a:t>
            </a:r>
            <a:r>
              <a:rPr lang="ru-RU" sz="2800">
                <a:latin typeface="Times New Roman" pitchFamily="18" charset="0"/>
              </a:rPr>
              <a:t>Гц</a:t>
            </a:r>
          </a:p>
        </p:txBody>
      </p:sp>
      <p:pic>
        <p:nvPicPr>
          <p:cNvPr id="1045" name="Picture 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86188" y="2071688"/>
            <a:ext cx="1571625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6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88" y="2286000"/>
            <a:ext cx="2286000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7" name="Picture 2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7625" y="3643313"/>
            <a:ext cx="3757613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Заголовок 1"/>
          <p:cNvSpPr>
            <a:spLocks noGrp="1"/>
          </p:cNvSpPr>
          <p:nvPr>
            <p:ph type="title"/>
          </p:nvPr>
        </p:nvSpPr>
        <p:spPr>
          <a:xfrm>
            <a:off x="214313" y="274638"/>
            <a:ext cx="8786812" cy="2868612"/>
          </a:xfrm>
        </p:spPr>
        <p:txBody>
          <a:bodyPr/>
          <a:lstStyle/>
          <a:p>
            <a:pPr algn="l"/>
            <a:r>
              <a:rPr lang="ru-RU" sz="3200" b="1" smtClean="0">
                <a:solidFill>
                  <a:srgbClr val="FF0000"/>
                </a:solidFill>
              </a:rPr>
              <a:t>ГИА-2010-1</a:t>
            </a:r>
            <a:r>
              <a:rPr lang="en-US" sz="3200" b="1" smtClean="0">
                <a:solidFill>
                  <a:srgbClr val="FF0000"/>
                </a:solidFill>
              </a:rPr>
              <a:t>2</a:t>
            </a:r>
            <a:r>
              <a:rPr lang="ru-RU" sz="3200" b="1" smtClean="0">
                <a:solidFill>
                  <a:srgbClr val="FF0000"/>
                </a:solidFill>
              </a:rPr>
              <a:t>.</a:t>
            </a:r>
            <a:r>
              <a:rPr lang="ru-RU" sz="3200" smtClean="0"/>
              <a:t> На какой частоте суда передают сигнал бедствия (SOS), если по международному соглашению длина радиоволны этого сигнала должна</a:t>
            </a:r>
            <a:br>
              <a:rPr lang="ru-RU" sz="3200" smtClean="0"/>
            </a:br>
            <a:r>
              <a:rPr lang="ru-RU" sz="3200" smtClean="0"/>
              <a:t>быть равной 600 м?</a:t>
            </a:r>
          </a:p>
        </p:txBody>
      </p:sp>
      <p:sp>
        <p:nvSpPr>
          <p:cNvPr id="7" name="Прямоугольник 6"/>
          <p:cNvSpPr>
            <a:spLocks noChangeArrowheads="1"/>
          </p:cNvSpPr>
          <p:nvPr/>
        </p:nvSpPr>
        <p:spPr bwMode="auto">
          <a:xfrm>
            <a:off x="500063" y="3214688"/>
            <a:ext cx="3071812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14350" indent="-514350">
              <a:buFont typeface="Arial" charset="0"/>
              <a:buAutoNum type="arabicPeriod"/>
            </a:pPr>
            <a:r>
              <a:rPr lang="ru-RU" sz="2800">
                <a:latin typeface="Times New Roman" pitchFamily="18" charset="0"/>
              </a:rPr>
              <a:t>200</a:t>
            </a:r>
            <a:r>
              <a:rPr lang="en-US" sz="2800">
                <a:latin typeface="Times New Roman" pitchFamily="18" charset="0"/>
              </a:rPr>
              <a:t> ∙ 10</a:t>
            </a:r>
            <a:r>
              <a:rPr lang="en-US" sz="2800" baseline="30000">
                <a:latin typeface="Times New Roman" pitchFamily="18" charset="0"/>
              </a:rPr>
              <a:t>-8</a:t>
            </a:r>
            <a:r>
              <a:rPr lang="en-US" sz="2800">
                <a:latin typeface="Times New Roman" pitchFamily="18" charset="0"/>
              </a:rPr>
              <a:t> </a:t>
            </a:r>
            <a:r>
              <a:rPr lang="ru-RU" sz="2800">
                <a:latin typeface="Times New Roman" pitchFamily="18" charset="0"/>
              </a:rPr>
              <a:t>Гц</a:t>
            </a:r>
          </a:p>
          <a:p>
            <a:pPr marL="514350" indent="-514350">
              <a:buFont typeface="Arial" charset="0"/>
              <a:buAutoNum type="arabicPeriod"/>
            </a:pPr>
            <a:r>
              <a:rPr lang="ru-RU" sz="2800">
                <a:latin typeface="Times New Roman" pitchFamily="18" charset="0"/>
              </a:rPr>
              <a:t>500</a:t>
            </a:r>
            <a:r>
              <a:rPr lang="en-US" sz="2800">
                <a:latin typeface="Times New Roman" pitchFamily="18" charset="0"/>
              </a:rPr>
              <a:t> ∙ 10</a:t>
            </a:r>
            <a:r>
              <a:rPr lang="en-US" sz="2800" baseline="30000">
                <a:latin typeface="Times New Roman" pitchFamily="18" charset="0"/>
              </a:rPr>
              <a:t>-6</a:t>
            </a:r>
            <a:r>
              <a:rPr lang="en-US" sz="2800">
                <a:latin typeface="Times New Roman" pitchFamily="18" charset="0"/>
              </a:rPr>
              <a:t> </a:t>
            </a:r>
            <a:r>
              <a:rPr lang="ru-RU" sz="2800">
                <a:latin typeface="Times New Roman" pitchFamily="18" charset="0"/>
              </a:rPr>
              <a:t>Гц</a:t>
            </a:r>
          </a:p>
          <a:p>
            <a:pPr marL="514350" indent="-514350">
              <a:buFont typeface="Arial" charset="0"/>
              <a:buAutoNum type="arabicPeriod"/>
            </a:pPr>
            <a:r>
              <a:rPr lang="ru-RU" sz="2800">
                <a:latin typeface="Times New Roman" pitchFamily="18" charset="0"/>
              </a:rPr>
              <a:t>200</a:t>
            </a:r>
            <a:r>
              <a:rPr lang="en-US" sz="2800">
                <a:latin typeface="Times New Roman" pitchFamily="18" charset="0"/>
              </a:rPr>
              <a:t> ∙ 10</a:t>
            </a:r>
            <a:r>
              <a:rPr lang="en-US" sz="2800" baseline="30000">
                <a:latin typeface="Times New Roman" pitchFamily="18" charset="0"/>
              </a:rPr>
              <a:t>6</a:t>
            </a:r>
            <a:r>
              <a:rPr lang="en-US" sz="2800">
                <a:latin typeface="Times New Roman" pitchFamily="18" charset="0"/>
              </a:rPr>
              <a:t> </a:t>
            </a:r>
            <a:r>
              <a:rPr lang="ru-RU" sz="2800">
                <a:latin typeface="Times New Roman" pitchFamily="18" charset="0"/>
              </a:rPr>
              <a:t>Гц</a:t>
            </a:r>
          </a:p>
          <a:p>
            <a:pPr marL="514350" indent="-514350">
              <a:buFont typeface="Arial" charset="0"/>
              <a:buAutoNum type="arabicPeriod"/>
            </a:pPr>
            <a:r>
              <a:rPr lang="ru-RU" sz="2800">
                <a:latin typeface="Times New Roman" pitchFamily="18" charset="0"/>
              </a:rPr>
              <a:t>500</a:t>
            </a:r>
            <a:r>
              <a:rPr lang="en-US" sz="2800">
                <a:latin typeface="Times New Roman" pitchFamily="18" charset="0"/>
              </a:rPr>
              <a:t> ∙ 10</a:t>
            </a:r>
            <a:r>
              <a:rPr lang="en-US" sz="2800" baseline="30000">
                <a:latin typeface="Times New Roman" pitchFamily="18" charset="0"/>
              </a:rPr>
              <a:t>3</a:t>
            </a:r>
            <a:r>
              <a:rPr lang="en-US" sz="2800">
                <a:latin typeface="Times New Roman" pitchFamily="18" charset="0"/>
              </a:rPr>
              <a:t> </a:t>
            </a:r>
            <a:r>
              <a:rPr lang="ru-RU" sz="2800">
                <a:latin typeface="Times New Roman" pitchFamily="18" charset="0"/>
              </a:rPr>
              <a:t>Гц</a:t>
            </a:r>
            <a:endParaRPr lang="ru-RU" sz="2800" b="1">
              <a:latin typeface="Times New Roman" pitchFamily="18" charset="0"/>
            </a:endParaRPr>
          </a:p>
        </p:txBody>
      </p:sp>
      <p:sp>
        <p:nvSpPr>
          <p:cNvPr id="60419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6042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60421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6042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60423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60424" name="Rectangle 13"/>
          <p:cNvSpPr>
            <a:spLocks noChangeArrowheads="1"/>
          </p:cNvSpPr>
          <p:nvPr/>
        </p:nvSpPr>
        <p:spPr bwMode="auto">
          <a:xfrm>
            <a:off x="0" y="247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sz="1400">
                <a:cs typeface="Times New Roman" pitchFamily="18" charset="0"/>
              </a:rPr>
              <a:t> </a:t>
            </a:r>
            <a:r>
              <a:rPr lang="ru-RU" sz="900"/>
              <a:t> </a:t>
            </a:r>
            <a:endParaRPr lang="ru-RU"/>
          </a:p>
        </p:txBody>
      </p:sp>
      <p:pic>
        <p:nvPicPr>
          <p:cNvPr id="16404" name="Picture 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875" y="2643188"/>
            <a:ext cx="1695450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05" name="Picture 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5" y="3857625"/>
            <a:ext cx="2857500" cy="132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06" name="Picture 2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86188" y="5143500"/>
            <a:ext cx="3857625" cy="135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Заголовок 1"/>
          <p:cNvSpPr>
            <a:spLocks noGrp="1"/>
          </p:cNvSpPr>
          <p:nvPr>
            <p:ph type="title"/>
          </p:nvPr>
        </p:nvSpPr>
        <p:spPr>
          <a:xfrm>
            <a:off x="214313" y="274638"/>
            <a:ext cx="8786812" cy="1654175"/>
          </a:xfrm>
        </p:spPr>
        <p:txBody>
          <a:bodyPr/>
          <a:lstStyle/>
          <a:p>
            <a:pPr algn="l"/>
            <a:r>
              <a:rPr lang="ru-RU" sz="3200" b="1" smtClean="0">
                <a:solidFill>
                  <a:srgbClr val="FF0000"/>
                </a:solidFill>
              </a:rPr>
              <a:t>ГИА-2010-1</a:t>
            </a:r>
            <a:r>
              <a:rPr lang="en-US" sz="3200" b="1" smtClean="0">
                <a:solidFill>
                  <a:srgbClr val="FF0000"/>
                </a:solidFill>
              </a:rPr>
              <a:t>2</a:t>
            </a:r>
            <a:r>
              <a:rPr lang="ru-RU" sz="3200" b="1" smtClean="0">
                <a:solidFill>
                  <a:srgbClr val="FF0000"/>
                </a:solidFill>
              </a:rPr>
              <a:t>.</a:t>
            </a:r>
            <a:r>
              <a:rPr lang="ru-RU" sz="3200" smtClean="0"/>
              <a:t> Чему равна длина волн, посылаемых радиостанцией, работающей на</a:t>
            </a:r>
            <a:br>
              <a:rPr lang="ru-RU" sz="3200" smtClean="0"/>
            </a:br>
            <a:r>
              <a:rPr lang="ru-RU" sz="3200" smtClean="0"/>
              <a:t>частоте 1400 кГц?</a:t>
            </a:r>
          </a:p>
        </p:txBody>
      </p:sp>
      <p:sp>
        <p:nvSpPr>
          <p:cNvPr id="7" name="Прямоугольник 6"/>
          <p:cNvSpPr>
            <a:spLocks noChangeArrowheads="1"/>
          </p:cNvSpPr>
          <p:nvPr/>
        </p:nvSpPr>
        <p:spPr bwMode="auto">
          <a:xfrm>
            <a:off x="428625" y="2286000"/>
            <a:ext cx="3071813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14350" indent="-514350">
              <a:buFont typeface="Arial" charset="0"/>
              <a:buAutoNum type="arabicPeriod"/>
            </a:pPr>
            <a:r>
              <a:rPr lang="ru-RU" sz="2800">
                <a:latin typeface="Times New Roman" pitchFamily="18" charset="0"/>
              </a:rPr>
              <a:t>420</a:t>
            </a:r>
            <a:r>
              <a:rPr lang="en-US" sz="2800">
                <a:latin typeface="Times New Roman" pitchFamily="18" charset="0"/>
              </a:rPr>
              <a:t> ∙ 10</a:t>
            </a:r>
            <a:r>
              <a:rPr lang="ru-RU" sz="2800" baseline="30000">
                <a:latin typeface="Times New Roman" pitchFamily="18" charset="0"/>
              </a:rPr>
              <a:t>12</a:t>
            </a:r>
            <a:r>
              <a:rPr lang="en-US" sz="2800">
                <a:latin typeface="Times New Roman" pitchFamily="18" charset="0"/>
              </a:rPr>
              <a:t> </a:t>
            </a:r>
            <a:r>
              <a:rPr lang="ru-RU" sz="2800">
                <a:latin typeface="Times New Roman" pitchFamily="18" charset="0"/>
              </a:rPr>
              <a:t>м</a:t>
            </a:r>
          </a:p>
          <a:p>
            <a:pPr marL="514350" indent="-514350">
              <a:buFont typeface="Arial" charset="0"/>
              <a:buAutoNum type="arabicPeriod"/>
            </a:pPr>
            <a:r>
              <a:rPr lang="ru-RU" sz="2800">
                <a:latin typeface="Times New Roman" pitchFamily="18" charset="0"/>
              </a:rPr>
              <a:t>214 </a:t>
            </a:r>
            <a:r>
              <a:rPr lang="en-US" sz="2800">
                <a:latin typeface="Times New Roman" pitchFamily="18" charset="0"/>
              </a:rPr>
              <a:t>∙ 10</a:t>
            </a:r>
            <a:r>
              <a:rPr lang="ru-RU" sz="2800" baseline="30000">
                <a:latin typeface="Times New Roman" pitchFamily="18" charset="0"/>
              </a:rPr>
              <a:t>2</a:t>
            </a:r>
            <a:r>
              <a:rPr lang="en-US" sz="2800">
                <a:latin typeface="Times New Roman" pitchFamily="18" charset="0"/>
              </a:rPr>
              <a:t> </a:t>
            </a:r>
            <a:r>
              <a:rPr lang="ru-RU" sz="2800">
                <a:latin typeface="Times New Roman" pitchFamily="18" charset="0"/>
              </a:rPr>
              <a:t>м</a:t>
            </a:r>
          </a:p>
          <a:p>
            <a:pPr marL="514350" indent="-514350">
              <a:buFont typeface="Arial" charset="0"/>
              <a:buAutoNum type="arabicPeriod"/>
            </a:pPr>
            <a:r>
              <a:rPr lang="ru-RU" sz="2800">
                <a:latin typeface="Times New Roman" pitchFamily="18" charset="0"/>
              </a:rPr>
              <a:t>420 </a:t>
            </a:r>
            <a:r>
              <a:rPr lang="en-US" sz="2800">
                <a:latin typeface="Times New Roman" pitchFamily="18" charset="0"/>
              </a:rPr>
              <a:t>∙ 10</a:t>
            </a:r>
            <a:r>
              <a:rPr lang="ru-RU" sz="2800" baseline="30000">
                <a:latin typeface="Times New Roman" pitchFamily="18" charset="0"/>
              </a:rPr>
              <a:t>-12</a:t>
            </a:r>
            <a:r>
              <a:rPr lang="en-US" sz="2800">
                <a:latin typeface="Times New Roman" pitchFamily="18" charset="0"/>
              </a:rPr>
              <a:t> </a:t>
            </a:r>
            <a:r>
              <a:rPr lang="ru-RU" sz="2800">
                <a:latin typeface="Times New Roman" pitchFamily="18" charset="0"/>
              </a:rPr>
              <a:t>м</a:t>
            </a:r>
          </a:p>
          <a:p>
            <a:pPr marL="514350" indent="-514350">
              <a:buFont typeface="Arial" charset="0"/>
              <a:buAutoNum type="arabicPeriod"/>
            </a:pPr>
            <a:r>
              <a:rPr lang="ru-RU" sz="2800">
                <a:latin typeface="Times New Roman" pitchFamily="18" charset="0"/>
              </a:rPr>
              <a:t>214</a:t>
            </a:r>
            <a:r>
              <a:rPr lang="en-US" sz="2800">
                <a:latin typeface="Times New Roman" pitchFamily="18" charset="0"/>
              </a:rPr>
              <a:t> </a:t>
            </a:r>
            <a:r>
              <a:rPr lang="ru-RU" sz="2800">
                <a:latin typeface="Times New Roman" pitchFamily="18" charset="0"/>
              </a:rPr>
              <a:t>м</a:t>
            </a:r>
            <a:endParaRPr lang="ru-RU" sz="2800" b="1">
              <a:latin typeface="Times New Roman" pitchFamily="18" charset="0"/>
            </a:endParaRPr>
          </a:p>
        </p:txBody>
      </p:sp>
      <p:sp>
        <p:nvSpPr>
          <p:cNvPr id="6144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6144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61445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61446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61447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61448" name="Rectangle 13"/>
          <p:cNvSpPr>
            <a:spLocks noChangeArrowheads="1"/>
          </p:cNvSpPr>
          <p:nvPr/>
        </p:nvSpPr>
        <p:spPr bwMode="auto">
          <a:xfrm>
            <a:off x="0" y="247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sz="1400">
                <a:cs typeface="Times New Roman" pitchFamily="18" charset="0"/>
              </a:rPr>
              <a:t> </a:t>
            </a:r>
            <a:r>
              <a:rPr lang="ru-RU" sz="900"/>
              <a:t> </a:t>
            </a:r>
            <a:endParaRPr lang="ru-RU"/>
          </a:p>
        </p:txBody>
      </p:sp>
      <p:pic>
        <p:nvPicPr>
          <p:cNvPr id="16405" name="Picture 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3313" y="3143250"/>
            <a:ext cx="2857500" cy="132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8" y="2000250"/>
            <a:ext cx="1357312" cy="120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86125" y="4357688"/>
            <a:ext cx="3429000" cy="151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Заголовок 1"/>
          <p:cNvSpPr>
            <a:spLocks noGrp="1"/>
          </p:cNvSpPr>
          <p:nvPr>
            <p:ph type="title"/>
          </p:nvPr>
        </p:nvSpPr>
        <p:spPr>
          <a:xfrm>
            <a:off x="214313" y="274638"/>
            <a:ext cx="8786812" cy="1654175"/>
          </a:xfrm>
        </p:spPr>
        <p:txBody>
          <a:bodyPr/>
          <a:lstStyle/>
          <a:p>
            <a:pPr algn="l"/>
            <a:r>
              <a:rPr lang="ru-RU" sz="3200" b="1" smtClean="0">
                <a:solidFill>
                  <a:srgbClr val="FF0000"/>
                </a:solidFill>
              </a:rPr>
              <a:t>ГИА-2010-1</a:t>
            </a:r>
            <a:r>
              <a:rPr lang="en-US" sz="3200" b="1" smtClean="0">
                <a:solidFill>
                  <a:srgbClr val="FF0000"/>
                </a:solidFill>
              </a:rPr>
              <a:t>2</a:t>
            </a:r>
            <a:r>
              <a:rPr lang="ru-RU" sz="3200" b="1" smtClean="0">
                <a:solidFill>
                  <a:srgbClr val="FF0000"/>
                </a:solidFill>
              </a:rPr>
              <a:t>.</a:t>
            </a:r>
            <a:r>
              <a:rPr lang="ru-RU" sz="3200" smtClean="0"/>
              <a:t> Длина электромагнитной волны, распространяющейся в воздухе с</a:t>
            </a:r>
            <a:br>
              <a:rPr lang="ru-RU" sz="3200" smtClean="0"/>
            </a:br>
            <a:r>
              <a:rPr lang="ru-RU" sz="3200" smtClean="0"/>
              <a:t>периодом колебаний </a:t>
            </a:r>
            <a:r>
              <a:rPr lang="en-US" sz="3200" i="1" smtClean="0"/>
              <a:t>T</a:t>
            </a:r>
            <a:r>
              <a:rPr lang="ru-RU" sz="3200" i="1" smtClean="0"/>
              <a:t> = 0,03 мкс</a:t>
            </a:r>
            <a:r>
              <a:rPr lang="ru-RU" sz="3200" smtClean="0"/>
              <a:t>, равна</a:t>
            </a:r>
          </a:p>
        </p:txBody>
      </p:sp>
      <p:sp>
        <p:nvSpPr>
          <p:cNvPr id="7" name="Прямоугольник 6"/>
          <p:cNvSpPr>
            <a:spLocks noChangeArrowheads="1"/>
          </p:cNvSpPr>
          <p:nvPr/>
        </p:nvSpPr>
        <p:spPr bwMode="auto">
          <a:xfrm>
            <a:off x="428625" y="2286000"/>
            <a:ext cx="3071813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14350" indent="-514350">
              <a:buFont typeface="Arial" charset="0"/>
              <a:buAutoNum type="arabicPeriod"/>
            </a:pPr>
            <a:r>
              <a:rPr lang="ru-RU" sz="2800">
                <a:latin typeface="Times New Roman" pitchFamily="18" charset="0"/>
              </a:rPr>
              <a:t>100 м</a:t>
            </a:r>
          </a:p>
          <a:p>
            <a:pPr marL="514350" indent="-514350">
              <a:buFont typeface="Arial" charset="0"/>
              <a:buAutoNum type="arabicPeriod"/>
            </a:pPr>
            <a:r>
              <a:rPr lang="ru-RU" sz="2800">
                <a:latin typeface="Times New Roman" pitchFamily="18" charset="0"/>
              </a:rPr>
              <a:t>1 м</a:t>
            </a:r>
          </a:p>
          <a:p>
            <a:pPr marL="514350" indent="-514350">
              <a:buFont typeface="Arial" charset="0"/>
              <a:buAutoNum type="arabicPeriod"/>
            </a:pPr>
            <a:r>
              <a:rPr lang="ru-RU" sz="2800">
                <a:latin typeface="Times New Roman" pitchFamily="18" charset="0"/>
              </a:rPr>
              <a:t>3 м</a:t>
            </a:r>
          </a:p>
          <a:p>
            <a:pPr marL="514350" indent="-514350">
              <a:buFont typeface="Arial" charset="0"/>
              <a:buAutoNum type="arabicPeriod"/>
            </a:pPr>
            <a:r>
              <a:rPr lang="ru-RU" sz="2800">
                <a:latin typeface="Times New Roman" pitchFamily="18" charset="0"/>
              </a:rPr>
              <a:t>9 м</a:t>
            </a:r>
          </a:p>
        </p:txBody>
      </p:sp>
      <p:sp>
        <p:nvSpPr>
          <p:cNvPr id="6246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6246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62469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62470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62471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62472" name="Rectangle 13"/>
          <p:cNvSpPr>
            <a:spLocks noChangeArrowheads="1"/>
          </p:cNvSpPr>
          <p:nvPr/>
        </p:nvSpPr>
        <p:spPr bwMode="auto">
          <a:xfrm>
            <a:off x="0" y="247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sz="1400">
                <a:cs typeface="Times New Roman" pitchFamily="18" charset="0"/>
              </a:rPr>
              <a:t> </a:t>
            </a:r>
            <a:r>
              <a:rPr lang="ru-RU" sz="900"/>
              <a:t> </a:t>
            </a:r>
            <a:endParaRPr lang="ru-RU"/>
          </a:p>
        </p:txBody>
      </p:sp>
      <p:pic>
        <p:nvPicPr>
          <p:cNvPr id="16405" name="Picture 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14750" y="3000375"/>
            <a:ext cx="2857500" cy="132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7625" y="2000250"/>
            <a:ext cx="2500313" cy="101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813" y="4357688"/>
            <a:ext cx="7146925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Заголовок 1"/>
          <p:cNvSpPr>
            <a:spLocks noGrp="1"/>
          </p:cNvSpPr>
          <p:nvPr>
            <p:ph type="title"/>
          </p:nvPr>
        </p:nvSpPr>
        <p:spPr>
          <a:xfrm>
            <a:off x="285750" y="274638"/>
            <a:ext cx="8572500" cy="1654175"/>
          </a:xfrm>
        </p:spPr>
        <p:txBody>
          <a:bodyPr/>
          <a:lstStyle/>
          <a:p>
            <a:pPr algn="l"/>
            <a:r>
              <a:rPr lang="ru-RU" sz="3200" b="1" smtClean="0">
                <a:solidFill>
                  <a:srgbClr val="FF0000"/>
                </a:solidFill>
              </a:rPr>
              <a:t>ГИА-2010-1</a:t>
            </a:r>
            <a:r>
              <a:rPr lang="en-US" sz="3200" b="1" smtClean="0">
                <a:solidFill>
                  <a:srgbClr val="FF0000"/>
                </a:solidFill>
              </a:rPr>
              <a:t>2</a:t>
            </a:r>
            <a:r>
              <a:rPr lang="ru-RU" sz="3200" b="1" smtClean="0">
                <a:solidFill>
                  <a:srgbClr val="FF0000"/>
                </a:solidFill>
              </a:rPr>
              <a:t>.</a:t>
            </a:r>
            <a:r>
              <a:rPr lang="ru-RU" sz="3200" smtClean="0"/>
              <a:t> Период колебаний в электромагнитной волне, распространяющейся</a:t>
            </a:r>
            <a:br>
              <a:rPr lang="ru-RU" sz="3200" smtClean="0"/>
            </a:br>
            <a:r>
              <a:rPr lang="ru-RU" sz="3200" smtClean="0"/>
              <a:t>в воздухе с длиной полны 3 м равен</a:t>
            </a:r>
          </a:p>
        </p:txBody>
      </p:sp>
      <p:sp>
        <p:nvSpPr>
          <p:cNvPr id="7" name="Прямоугольник 6"/>
          <p:cNvSpPr>
            <a:spLocks noChangeArrowheads="1"/>
          </p:cNvSpPr>
          <p:nvPr/>
        </p:nvSpPr>
        <p:spPr bwMode="auto">
          <a:xfrm>
            <a:off x="428625" y="2928938"/>
            <a:ext cx="3071813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14350" indent="-514350">
              <a:buFontTx/>
              <a:buAutoNum type="arabicParenR"/>
            </a:pPr>
            <a:r>
              <a:rPr lang="ru-RU" sz="2800">
                <a:latin typeface="Times New Roman" pitchFamily="18" charset="0"/>
              </a:rPr>
              <a:t>0,03 мкс </a:t>
            </a:r>
          </a:p>
          <a:p>
            <a:pPr marL="514350" indent="-514350">
              <a:buFontTx/>
              <a:buAutoNum type="arabicParenR"/>
            </a:pPr>
            <a:r>
              <a:rPr lang="ru-RU" sz="2800">
                <a:latin typeface="Times New Roman" pitchFamily="18" charset="0"/>
              </a:rPr>
              <a:t>0,01 мкс </a:t>
            </a:r>
          </a:p>
          <a:p>
            <a:pPr marL="514350" indent="-514350">
              <a:buFontTx/>
              <a:buAutoNum type="arabicParenR"/>
            </a:pPr>
            <a:r>
              <a:rPr lang="ru-RU" sz="2800">
                <a:latin typeface="Times New Roman" pitchFamily="18" charset="0"/>
              </a:rPr>
              <a:t>0,09 мкс</a:t>
            </a:r>
          </a:p>
          <a:p>
            <a:pPr marL="514350" indent="-514350">
              <a:buFontTx/>
              <a:buAutoNum type="arabicParenR"/>
            </a:pPr>
            <a:r>
              <a:rPr lang="ru-RU" sz="2800">
                <a:latin typeface="Times New Roman" pitchFamily="18" charset="0"/>
              </a:rPr>
              <a:t>0,27 мкс</a:t>
            </a:r>
          </a:p>
        </p:txBody>
      </p:sp>
      <p:sp>
        <p:nvSpPr>
          <p:cNvPr id="6349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6349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63493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6349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63495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63496" name="Rectangle 13"/>
          <p:cNvSpPr>
            <a:spLocks noChangeArrowheads="1"/>
          </p:cNvSpPr>
          <p:nvPr/>
        </p:nvSpPr>
        <p:spPr bwMode="auto">
          <a:xfrm>
            <a:off x="0" y="247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sz="1400">
                <a:cs typeface="Times New Roman" pitchFamily="18" charset="0"/>
              </a:rPr>
              <a:t> </a:t>
            </a:r>
            <a:r>
              <a:rPr lang="ru-RU" sz="900"/>
              <a:t> </a:t>
            </a:r>
            <a:endParaRPr lang="ru-RU"/>
          </a:p>
        </p:txBody>
      </p:sp>
      <p:pic>
        <p:nvPicPr>
          <p:cNvPr id="16405" name="Picture 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14750" y="3714750"/>
            <a:ext cx="2857500" cy="132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8" y="2143125"/>
            <a:ext cx="1785937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28938" y="4929188"/>
            <a:ext cx="4000500" cy="182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>
          <a:xfrm>
            <a:off x="214313" y="274638"/>
            <a:ext cx="8715375" cy="2082800"/>
          </a:xfrm>
        </p:spPr>
        <p:txBody>
          <a:bodyPr/>
          <a:lstStyle/>
          <a:p>
            <a:r>
              <a:rPr lang="ru-RU" sz="2400" b="1" smtClean="0">
                <a:solidFill>
                  <a:srgbClr val="FF0000"/>
                </a:solidFill>
              </a:rPr>
              <a:t>(ЕГЭ 2001 г.) А15. </a:t>
            </a:r>
            <a:r>
              <a:rPr lang="ru-RU" sz="2400" smtClean="0"/>
              <a:t>На рисунке показан график колебаний силы тока в колебательном контуре с антенной. Определите длину электромагнитной волны, излучаемой антенной.</a:t>
            </a:r>
            <a:endParaRPr lang="ru-RU" sz="2400" b="1" smtClean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500063" y="3786188"/>
            <a:ext cx="27146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Arial" charset="0"/>
              <a:buAutoNum type="arabicPeriod"/>
            </a:pPr>
            <a:r>
              <a:rPr lang="ru-RU" sz="2800">
                <a:latin typeface="Times New Roman" pitchFamily="18" charset="0"/>
              </a:rPr>
              <a:t>1,2</a:t>
            </a:r>
            <a:r>
              <a:rPr lang="ru-RU" sz="2800" baseline="30000">
                <a:latin typeface="Times New Roman" pitchFamily="18" charset="0"/>
              </a:rPr>
              <a:t>.</a:t>
            </a:r>
            <a:r>
              <a:rPr lang="ru-RU" sz="2800">
                <a:latin typeface="Times New Roman" pitchFamily="18" charset="0"/>
              </a:rPr>
              <a:t>10</a:t>
            </a:r>
            <a:r>
              <a:rPr lang="ru-RU" sz="2800" baseline="30000">
                <a:latin typeface="Times New Roman" pitchFamily="18" charset="0"/>
              </a:rPr>
              <a:t>3 </a:t>
            </a:r>
            <a:r>
              <a:rPr lang="ru-RU" sz="2800">
                <a:latin typeface="Times New Roman" pitchFamily="18" charset="0"/>
              </a:rPr>
              <a:t>м</a:t>
            </a:r>
          </a:p>
          <a:p>
            <a:pPr marL="342900" indent="-342900">
              <a:buFont typeface="Arial" charset="0"/>
              <a:buAutoNum type="arabicPeriod"/>
            </a:pPr>
            <a:r>
              <a:rPr lang="ru-RU" sz="2800">
                <a:latin typeface="Times New Roman" pitchFamily="18" charset="0"/>
              </a:rPr>
              <a:t>0,83</a:t>
            </a:r>
            <a:r>
              <a:rPr lang="ru-RU" sz="2800" baseline="30000">
                <a:latin typeface="Times New Roman" pitchFamily="18" charset="0"/>
              </a:rPr>
              <a:t>.</a:t>
            </a:r>
            <a:r>
              <a:rPr lang="ru-RU" sz="2800">
                <a:latin typeface="Times New Roman" pitchFamily="18" charset="0"/>
              </a:rPr>
              <a:t>10</a:t>
            </a:r>
            <a:r>
              <a:rPr lang="ru-RU" sz="2800" baseline="30000">
                <a:latin typeface="Times New Roman" pitchFamily="18" charset="0"/>
              </a:rPr>
              <a:t>-3 </a:t>
            </a:r>
            <a:r>
              <a:rPr lang="ru-RU" sz="2800">
                <a:latin typeface="Times New Roman" pitchFamily="18" charset="0"/>
              </a:rPr>
              <a:t>м</a:t>
            </a:r>
          </a:p>
          <a:p>
            <a:pPr marL="342900" indent="-342900">
              <a:buFont typeface="Arial" charset="0"/>
              <a:buAutoNum type="arabicPeriod"/>
            </a:pPr>
            <a:r>
              <a:rPr lang="ru-RU" sz="2800">
                <a:latin typeface="Times New Roman" pitchFamily="18" charset="0"/>
              </a:rPr>
              <a:t>7,5</a:t>
            </a:r>
            <a:r>
              <a:rPr lang="ru-RU" sz="2800" baseline="30000">
                <a:latin typeface="Times New Roman" pitchFamily="18" charset="0"/>
              </a:rPr>
              <a:t>.</a:t>
            </a:r>
            <a:r>
              <a:rPr lang="ru-RU" sz="2800">
                <a:latin typeface="Times New Roman" pitchFamily="18" charset="0"/>
              </a:rPr>
              <a:t>10</a:t>
            </a:r>
            <a:r>
              <a:rPr lang="ru-RU" sz="2800" baseline="30000">
                <a:latin typeface="Times New Roman" pitchFamily="18" charset="0"/>
              </a:rPr>
              <a:t>2 </a:t>
            </a:r>
            <a:r>
              <a:rPr lang="ru-RU" sz="2800">
                <a:latin typeface="Times New Roman" pitchFamily="18" charset="0"/>
              </a:rPr>
              <a:t>м</a:t>
            </a:r>
          </a:p>
          <a:p>
            <a:pPr marL="342900" indent="-342900">
              <a:buFont typeface="Arial" charset="0"/>
              <a:buAutoNum type="arabicPeriod"/>
            </a:pPr>
            <a:r>
              <a:rPr lang="ru-RU" sz="2800">
                <a:latin typeface="Times New Roman" pitchFamily="18" charset="0"/>
              </a:rPr>
              <a:t>6</a:t>
            </a:r>
            <a:r>
              <a:rPr lang="ru-RU" sz="2800" baseline="30000">
                <a:latin typeface="Times New Roman" pitchFamily="18" charset="0"/>
              </a:rPr>
              <a:t>.</a:t>
            </a:r>
            <a:r>
              <a:rPr lang="ru-RU" sz="2800">
                <a:latin typeface="Times New Roman" pitchFamily="18" charset="0"/>
              </a:rPr>
              <a:t>10</a:t>
            </a:r>
            <a:r>
              <a:rPr lang="ru-RU" sz="2800" baseline="30000">
                <a:latin typeface="Times New Roman" pitchFamily="18" charset="0"/>
              </a:rPr>
              <a:t>2 </a:t>
            </a:r>
            <a:r>
              <a:rPr lang="ru-RU" sz="2800">
                <a:latin typeface="Times New Roman" pitchFamily="18" charset="0"/>
              </a:rPr>
              <a:t>м</a:t>
            </a:r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3357563" y="2786063"/>
          <a:ext cx="5572125" cy="3714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Picture" r:id="rId3" imgW="2743200" imgH="1828800" progId="Word.Picture.8">
                  <p:embed/>
                </p:oleObj>
              </mc:Choice>
              <mc:Fallback>
                <p:oleObj name="Picture" r:id="rId3" imgW="2743200" imgH="1828800" progId="Word.Picture.8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7563" y="2786063"/>
                        <a:ext cx="5572125" cy="3714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Заголовок 1"/>
          <p:cNvSpPr>
            <a:spLocks noGrp="1"/>
          </p:cNvSpPr>
          <p:nvPr>
            <p:ph type="title"/>
          </p:nvPr>
        </p:nvSpPr>
        <p:spPr>
          <a:xfrm>
            <a:off x="214313" y="274638"/>
            <a:ext cx="8715375" cy="1654175"/>
          </a:xfrm>
        </p:spPr>
        <p:txBody>
          <a:bodyPr/>
          <a:lstStyle/>
          <a:p>
            <a:pPr algn="l"/>
            <a:r>
              <a:rPr lang="ru-RU" sz="2800" b="1" smtClean="0">
                <a:solidFill>
                  <a:srgbClr val="FF0000"/>
                </a:solidFill>
              </a:rPr>
              <a:t>(ЕГЭ 2001 г.) А21. </a:t>
            </a:r>
            <a:r>
              <a:rPr lang="ru-RU" sz="2800" smtClean="0"/>
              <a:t>Колебания электрического поля в электромагнитной волне описывается уравнением  </a:t>
            </a:r>
            <a:r>
              <a:rPr lang="ru-RU" sz="2800" b="1" smtClean="0"/>
              <a:t>E = 10cos(10</a:t>
            </a:r>
            <a:r>
              <a:rPr lang="ru-RU" sz="2800" b="1" baseline="30000" smtClean="0"/>
              <a:t>-12</a:t>
            </a:r>
            <a:r>
              <a:rPr lang="ru-RU" sz="2800" b="1" smtClean="0"/>
              <a:t>t + </a:t>
            </a:r>
            <a:r>
              <a:rPr lang="ru-RU" sz="2800" b="1" smtClean="0">
                <a:sym typeface="Symbol" pitchFamily="18" charset="2"/>
              </a:rPr>
              <a:t></a:t>
            </a:r>
            <a:r>
              <a:rPr lang="ru-RU" sz="2800" b="1" smtClean="0"/>
              <a:t>/2)</a:t>
            </a:r>
            <a:r>
              <a:rPr lang="ru-RU" sz="2800" smtClean="0"/>
              <a:t>. Определите циклическую частоту  </a:t>
            </a:r>
            <a:r>
              <a:rPr lang="ru-RU" sz="2800" smtClean="0">
                <a:sym typeface="Symbol" pitchFamily="18" charset="2"/>
              </a:rPr>
              <a:t></a:t>
            </a:r>
            <a:r>
              <a:rPr lang="ru-RU" sz="2800" smtClean="0"/>
              <a:t>  колебаний.</a:t>
            </a:r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28750" y="2428875"/>
            <a:ext cx="5643563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Arial" charset="0"/>
              <a:buAutoNum type="arabicPeriod"/>
            </a:pPr>
            <a:r>
              <a:rPr lang="ru-RU" sz="2800">
                <a:latin typeface="Times New Roman" pitchFamily="18" charset="0"/>
              </a:rPr>
              <a:t>10 с</a:t>
            </a:r>
            <a:r>
              <a:rPr lang="ru-RU" sz="2800" baseline="30000">
                <a:latin typeface="Times New Roman" pitchFamily="18" charset="0"/>
              </a:rPr>
              <a:t>-1	</a:t>
            </a:r>
            <a:endParaRPr lang="ru-RU" sz="2800">
              <a:latin typeface="Times New Roman" pitchFamily="18" charset="0"/>
            </a:endParaRPr>
          </a:p>
          <a:p>
            <a:pPr marL="342900" indent="-342900">
              <a:buFont typeface="Arial" charset="0"/>
              <a:buAutoNum type="arabicPeriod"/>
            </a:pPr>
            <a:r>
              <a:rPr lang="ru-RU" sz="2800">
                <a:latin typeface="Times New Roman" pitchFamily="18" charset="0"/>
              </a:rPr>
              <a:t>10</a:t>
            </a:r>
            <a:r>
              <a:rPr lang="ru-RU" sz="2800" baseline="30000">
                <a:latin typeface="Times New Roman" pitchFamily="18" charset="0"/>
              </a:rPr>
              <a:t>-12 </a:t>
            </a:r>
            <a:r>
              <a:rPr lang="ru-RU" sz="2800">
                <a:latin typeface="Times New Roman" pitchFamily="18" charset="0"/>
              </a:rPr>
              <a:t>с</a:t>
            </a:r>
            <a:r>
              <a:rPr lang="ru-RU" sz="2800" baseline="30000">
                <a:latin typeface="Times New Roman" pitchFamily="18" charset="0"/>
              </a:rPr>
              <a:t>-1</a:t>
            </a:r>
          </a:p>
          <a:p>
            <a:pPr marL="342900" indent="-342900">
              <a:buFont typeface="Arial" charset="0"/>
              <a:buAutoNum type="arabicPeriod"/>
            </a:pPr>
            <a:r>
              <a:rPr lang="ru-RU" sz="2800">
                <a:latin typeface="Times New Roman" pitchFamily="18" charset="0"/>
                <a:sym typeface="Symbol" pitchFamily="18" charset="2"/>
              </a:rPr>
              <a:t></a:t>
            </a:r>
            <a:r>
              <a:rPr lang="ru-RU" sz="2800">
                <a:latin typeface="Times New Roman" pitchFamily="18" charset="0"/>
              </a:rPr>
              <a:t>/2 с</a:t>
            </a:r>
            <a:r>
              <a:rPr lang="ru-RU" sz="2800" baseline="30000">
                <a:latin typeface="Times New Roman" pitchFamily="18" charset="0"/>
              </a:rPr>
              <a:t>-1</a:t>
            </a:r>
          </a:p>
          <a:p>
            <a:pPr marL="342900" indent="-342900">
              <a:buFont typeface="Arial" charset="0"/>
              <a:buAutoNum type="arabicPeriod"/>
            </a:pPr>
            <a:r>
              <a:rPr lang="ru-RU" sz="2800">
                <a:latin typeface="Times New Roman" pitchFamily="18" charset="0"/>
              </a:rPr>
              <a:t>3</a:t>
            </a:r>
            <a:r>
              <a:rPr lang="ru-RU" sz="2800" baseline="30000">
                <a:latin typeface="Times New Roman" pitchFamily="18" charset="0"/>
              </a:rPr>
              <a:t>.</a:t>
            </a:r>
            <a:r>
              <a:rPr lang="ru-RU" sz="2800">
                <a:latin typeface="Times New Roman" pitchFamily="18" charset="0"/>
              </a:rPr>
              <a:t>10</a:t>
            </a:r>
            <a:r>
              <a:rPr lang="ru-RU" sz="2800" baseline="30000">
                <a:latin typeface="Times New Roman" pitchFamily="18" charset="0"/>
              </a:rPr>
              <a:t>-4 </a:t>
            </a:r>
            <a:r>
              <a:rPr lang="ru-RU" sz="2800">
                <a:latin typeface="Times New Roman" pitchFamily="18" charset="0"/>
              </a:rPr>
              <a:t>с</a:t>
            </a:r>
            <a:r>
              <a:rPr lang="ru-RU" sz="2800" baseline="30000">
                <a:latin typeface="Times New Roman" pitchFamily="18" charset="0"/>
              </a:rPr>
              <a:t>-1</a:t>
            </a:r>
            <a:endParaRPr lang="ru-RU" sz="28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Заголовок 1"/>
          <p:cNvSpPr>
            <a:spLocks noGrp="1"/>
          </p:cNvSpPr>
          <p:nvPr>
            <p:ph type="title"/>
          </p:nvPr>
        </p:nvSpPr>
        <p:spPr>
          <a:xfrm>
            <a:off x="142875" y="642938"/>
            <a:ext cx="8715375" cy="2011362"/>
          </a:xfrm>
        </p:spPr>
        <p:txBody>
          <a:bodyPr/>
          <a:lstStyle/>
          <a:p>
            <a:r>
              <a:rPr lang="ru-RU" sz="3200" b="1" smtClean="0">
                <a:solidFill>
                  <a:srgbClr val="FF0000"/>
                </a:solidFill>
              </a:rPr>
              <a:t>(ЕГЭ 2001 г., Демо) А18. </a:t>
            </a:r>
            <a:r>
              <a:rPr lang="ru-RU" sz="3200" smtClean="0"/>
              <a:t>На рисунке приведен график изменения напряжения в электрической цепи с течением времени. Чему равен период колебаний напряжения? </a:t>
            </a:r>
            <a:endParaRPr lang="ru-RU" sz="3200" b="1" smtClean="0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357188" y="4429125"/>
            <a:ext cx="2928937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Arial" charset="0"/>
              <a:buAutoNum type="arabicPeriod"/>
            </a:pPr>
            <a:r>
              <a:rPr lang="ru-RU" sz="2800">
                <a:latin typeface="Times New Roman" pitchFamily="18" charset="0"/>
              </a:rPr>
              <a:t>0,4 с</a:t>
            </a:r>
          </a:p>
          <a:p>
            <a:pPr marL="342900" indent="-342900">
              <a:buFont typeface="Arial" charset="0"/>
              <a:buAutoNum type="arabicPeriod"/>
            </a:pPr>
            <a:r>
              <a:rPr lang="ru-RU" sz="2800">
                <a:latin typeface="Times New Roman" pitchFamily="18" charset="0"/>
              </a:rPr>
              <a:t>2 В</a:t>
            </a:r>
          </a:p>
          <a:p>
            <a:pPr marL="342900" indent="-342900">
              <a:buFont typeface="Arial" charset="0"/>
              <a:buAutoNum type="arabicPeriod"/>
            </a:pPr>
            <a:r>
              <a:rPr lang="ru-RU" sz="2800">
                <a:latin typeface="Times New Roman" pitchFamily="18" charset="0"/>
              </a:rPr>
              <a:t>0,2 с</a:t>
            </a:r>
          </a:p>
          <a:p>
            <a:pPr marL="342900" indent="-342900">
              <a:buFont typeface="Arial" charset="0"/>
              <a:buAutoNum type="arabicPeriod"/>
            </a:pPr>
            <a:r>
              <a:rPr lang="ru-RU" sz="2800">
                <a:latin typeface="Times New Roman" pitchFamily="18" charset="0"/>
              </a:rPr>
              <a:t>4 В.</a:t>
            </a:r>
          </a:p>
        </p:txBody>
      </p:sp>
      <p:sp>
        <p:nvSpPr>
          <p:cNvPr id="6758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pic>
        <p:nvPicPr>
          <p:cNvPr id="6758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75" y="2857500"/>
            <a:ext cx="5181600" cy="346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Заголовок 1"/>
          <p:cNvSpPr>
            <a:spLocks noGrp="1"/>
          </p:cNvSpPr>
          <p:nvPr>
            <p:ph type="title"/>
          </p:nvPr>
        </p:nvSpPr>
        <p:spPr>
          <a:xfrm>
            <a:off x="214313" y="274638"/>
            <a:ext cx="8715375" cy="2654300"/>
          </a:xfrm>
        </p:spPr>
        <p:txBody>
          <a:bodyPr/>
          <a:lstStyle/>
          <a:p>
            <a:r>
              <a:rPr lang="ru-RU" sz="3200" b="1" smtClean="0">
                <a:solidFill>
                  <a:srgbClr val="FF0000"/>
                </a:solidFill>
              </a:rPr>
              <a:t>(ЕГЭ 2002 г., Демо) А20. </a:t>
            </a:r>
            <a:r>
              <a:rPr lang="ru-RU" sz="3200" smtClean="0"/>
              <a:t>Радиостанция работает на частоте 0,75</a:t>
            </a:r>
            <a:r>
              <a:rPr lang="ru-RU" sz="3200" smtClean="0">
                <a:sym typeface="Symbol" pitchFamily="18" charset="2"/>
              </a:rPr>
              <a:t></a:t>
            </a:r>
            <a:r>
              <a:rPr lang="ru-RU" sz="3200" smtClean="0"/>
              <a:t>10</a:t>
            </a:r>
            <a:r>
              <a:rPr lang="ru-RU" sz="3200" baseline="30000" smtClean="0"/>
              <a:t>8</a:t>
            </a:r>
            <a:r>
              <a:rPr lang="ru-RU" sz="3200" smtClean="0"/>
              <a:t> Гц. Какова длина волны, излучаемой антенной радиостанции? (Скорость распространения электромагнитных волн 300 000 км/с.)</a:t>
            </a:r>
            <a:endParaRPr lang="ru-RU" sz="3200" b="1" smtClean="0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2500313" y="3286125"/>
            <a:ext cx="357187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14350" indent="-514350">
              <a:buFont typeface="Arial" charset="0"/>
              <a:buAutoNum type="arabicPeriod"/>
            </a:pPr>
            <a:r>
              <a:rPr lang="ru-RU" sz="2800">
                <a:latin typeface="Times New Roman" pitchFamily="18" charset="0"/>
              </a:rPr>
              <a:t>2,25 м</a:t>
            </a:r>
          </a:p>
          <a:p>
            <a:pPr marL="514350" indent="-514350">
              <a:buFont typeface="Arial" charset="0"/>
              <a:buAutoNum type="arabicPeriod"/>
            </a:pPr>
            <a:r>
              <a:rPr lang="ru-RU" sz="2800">
                <a:latin typeface="Times New Roman" pitchFamily="18" charset="0"/>
              </a:rPr>
              <a:t>4 м</a:t>
            </a:r>
          </a:p>
          <a:p>
            <a:pPr marL="514350" indent="-514350">
              <a:buFont typeface="Arial" charset="0"/>
              <a:buAutoNum type="arabicPeriod"/>
            </a:pPr>
            <a:r>
              <a:rPr lang="ru-RU" sz="2800">
                <a:latin typeface="Times New Roman" pitchFamily="18" charset="0"/>
              </a:rPr>
              <a:t>2,25</a:t>
            </a:r>
            <a:r>
              <a:rPr lang="ru-RU" sz="2800">
                <a:latin typeface="Times New Roman" pitchFamily="18" charset="0"/>
                <a:sym typeface="Symbol" pitchFamily="18" charset="2"/>
              </a:rPr>
              <a:t></a:t>
            </a:r>
            <a:r>
              <a:rPr lang="ru-RU" sz="2800">
                <a:latin typeface="Times New Roman" pitchFamily="18" charset="0"/>
              </a:rPr>
              <a:t>10</a:t>
            </a:r>
            <a:r>
              <a:rPr lang="en-US" sz="2800" baseline="30000">
                <a:latin typeface="Times New Roman" pitchFamily="18" charset="0"/>
              </a:rPr>
              <a:t>–</a:t>
            </a:r>
            <a:r>
              <a:rPr lang="ru-RU" sz="2800" baseline="30000">
                <a:latin typeface="Times New Roman" pitchFamily="18" charset="0"/>
              </a:rPr>
              <a:t>3</a:t>
            </a:r>
            <a:r>
              <a:rPr lang="ru-RU" sz="2800">
                <a:latin typeface="Times New Roman" pitchFamily="18" charset="0"/>
              </a:rPr>
              <a:t>  м</a:t>
            </a:r>
          </a:p>
          <a:p>
            <a:pPr marL="514350" indent="-514350">
              <a:buFont typeface="Arial" charset="0"/>
              <a:buAutoNum type="arabicPeriod"/>
            </a:pPr>
            <a:r>
              <a:rPr lang="ru-RU" sz="2800">
                <a:latin typeface="Times New Roman" pitchFamily="18" charset="0"/>
              </a:rPr>
              <a:t>4</a:t>
            </a:r>
            <a:r>
              <a:rPr lang="ru-RU" sz="2800">
                <a:latin typeface="Times New Roman" pitchFamily="18" charset="0"/>
                <a:sym typeface="Symbol" pitchFamily="18" charset="2"/>
              </a:rPr>
              <a:t></a:t>
            </a:r>
            <a:r>
              <a:rPr lang="ru-RU" sz="2800">
                <a:latin typeface="Times New Roman" pitchFamily="18" charset="0"/>
              </a:rPr>
              <a:t>10</a:t>
            </a:r>
            <a:r>
              <a:rPr lang="en-US" sz="2800" baseline="30000">
                <a:latin typeface="Times New Roman" pitchFamily="18" charset="0"/>
              </a:rPr>
              <a:t>–</a:t>
            </a:r>
            <a:r>
              <a:rPr lang="ru-RU" sz="2800" baseline="30000">
                <a:latin typeface="Times New Roman" pitchFamily="18" charset="0"/>
              </a:rPr>
              <a:t>3</a:t>
            </a:r>
            <a:r>
              <a:rPr lang="ru-RU" sz="2800">
                <a:latin typeface="Times New Roman" pitchFamily="18" charset="0"/>
              </a:rPr>
              <a:t> м</a:t>
            </a:r>
          </a:p>
        </p:txBody>
      </p:sp>
      <p:sp>
        <p:nvSpPr>
          <p:cNvPr id="68611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6861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Заголовок 1"/>
          <p:cNvSpPr>
            <a:spLocks noGrp="1"/>
          </p:cNvSpPr>
          <p:nvPr>
            <p:ph type="title"/>
          </p:nvPr>
        </p:nvSpPr>
        <p:spPr>
          <a:xfrm>
            <a:off x="214313" y="274638"/>
            <a:ext cx="8715375" cy="1439862"/>
          </a:xfrm>
        </p:spPr>
        <p:txBody>
          <a:bodyPr/>
          <a:lstStyle/>
          <a:p>
            <a:r>
              <a:rPr lang="ru-RU" sz="3200" b="1" smtClean="0">
                <a:solidFill>
                  <a:srgbClr val="FF0000"/>
                </a:solidFill>
              </a:rPr>
              <a:t>(ЕГЭ 2002 г., КИМ) А32. </a:t>
            </a:r>
            <a:r>
              <a:rPr lang="ru-RU" sz="3200" smtClean="0"/>
              <a:t>Согласно теории Максвелла электромагнитные волны излучаются</a:t>
            </a:r>
            <a:endParaRPr lang="ru-RU" sz="3200" b="1" smtClean="0"/>
          </a:p>
        </p:txBody>
      </p:sp>
      <p:sp>
        <p:nvSpPr>
          <p:cNvPr id="696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6963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428625" y="1785938"/>
          <a:ext cx="8143875" cy="2560637"/>
        </p:xfrm>
        <a:graphic>
          <a:graphicData uri="http://schemas.openxmlformats.org/drawingml/2006/table">
            <a:tbl>
              <a:tblPr/>
              <a:tblGrid>
                <a:gridCol w="685800"/>
                <a:gridCol w="7458075"/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1)</a:t>
                      </a: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 любом неравномерном движении заряда </a:t>
                      </a: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2)</a:t>
                      </a: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только при гармонических колебаниях заряда</a:t>
                      </a: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3)</a:t>
                      </a: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только при равномерном движении заряда по окружности</a:t>
                      </a: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4)</a:t>
                      </a: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только при равномерном движении электронов по прямой</a:t>
                      </a: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324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1785938"/>
            <a:ext cx="7500937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324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Заголовок 1"/>
          <p:cNvSpPr>
            <a:spLocks noGrp="1"/>
          </p:cNvSpPr>
          <p:nvPr>
            <p:ph type="title"/>
          </p:nvPr>
        </p:nvSpPr>
        <p:spPr>
          <a:xfrm>
            <a:off x="214313" y="274638"/>
            <a:ext cx="8715375" cy="3011487"/>
          </a:xfrm>
        </p:spPr>
        <p:txBody>
          <a:bodyPr/>
          <a:lstStyle/>
          <a:p>
            <a:r>
              <a:rPr lang="ru-RU" sz="3200" b="1" smtClean="0">
                <a:solidFill>
                  <a:srgbClr val="FF0000"/>
                </a:solidFill>
              </a:rPr>
              <a:t>(ЕГЭ 2004 г., демо) А16. </a:t>
            </a:r>
            <a:r>
              <a:rPr lang="ru-RU" sz="3200" smtClean="0"/>
              <a:t>Катушка квартирного электрического звонка с железным сердечником подключена к переменному току бытовой электросети частотой 50 Гц (см. рисунок). Частота колебаний якоря</a:t>
            </a:r>
            <a:endParaRPr lang="ru-RU" sz="3200" b="1" smtClean="0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214313" y="3786188"/>
            <a:ext cx="5500687" cy="224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buFont typeface="Arial" charset="0"/>
              <a:buAutoNum type="arabicPeriod"/>
            </a:pPr>
            <a:r>
              <a:rPr lang="ru-RU" sz="2800">
                <a:latin typeface="Times New Roman" pitchFamily="18" charset="0"/>
              </a:rPr>
              <a:t>равна 25 Гц</a:t>
            </a:r>
          </a:p>
          <a:p>
            <a:pPr marL="457200" indent="-457200">
              <a:buFont typeface="Arial" charset="0"/>
              <a:buAutoNum type="arabicPeriod"/>
            </a:pPr>
            <a:r>
              <a:rPr lang="ru-RU" sz="2800">
                <a:latin typeface="Times New Roman" pitchFamily="18" charset="0"/>
              </a:rPr>
              <a:t>равна 50 Гц</a:t>
            </a:r>
          </a:p>
          <a:p>
            <a:pPr marL="457200" indent="-457200">
              <a:buFont typeface="Arial" charset="0"/>
              <a:buAutoNum type="arabicPeriod"/>
            </a:pPr>
            <a:r>
              <a:rPr lang="ru-RU" sz="2800">
                <a:latin typeface="Times New Roman" pitchFamily="18" charset="0"/>
              </a:rPr>
              <a:t>равна 100 Гц</a:t>
            </a:r>
          </a:p>
          <a:p>
            <a:pPr marL="457200" indent="-457200">
              <a:buFont typeface="Arial" charset="0"/>
              <a:buAutoNum type="arabicPeriod"/>
            </a:pPr>
            <a:r>
              <a:rPr lang="ru-RU" sz="2800">
                <a:latin typeface="Times New Roman" pitchFamily="18" charset="0"/>
              </a:rPr>
              <a:t>зависит от конструкции якоря</a:t>
            </a:r>
          </a:p>
        </p:txBody>
      </p:sp>
      <p:sp>
        <p:nvSpPr>
          <p:cNvPr id="205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205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6000750" y="3143250"/>
          <a:ext cx="2667000" cy="3371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Picture" r:id="rId3" imgW="734760" imgH="935280" progId="Word.Picture.8">
                  <p:embed/>
                </p:oleObj>
              </mc:Choice>
              <mc:Fallback>
                <p:oleObj name="Picture" r:id="rId3" imgW="734760" imgH="935280" progId="Word.Picture.8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00750" y="3143250"/>
                        <a:ext cx="2667000" cy="3371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Заголовок 1"/>
          <p:cNvSpPr>
            <a:spLocks noGrp="1"/>
          </p:cNvSpPr>
          <p:nvPr>
            <p:ph type="title"/>
          </p:nvPr>
        </p:nvSpPr>
        <p:spPr>
          <a:xfrm>
            <a:off x="214313" y="571500"/>
            <a:ext cx="8715375" cy="868363"/>
          </a:xfrm>
        </p:spPr>
        <p:txBody>
          <a:bodyPr/>
          <a:lstStyle/>
          <a:p>
            <a:r>
              <a:rPr lang="ru-RU" sz="3200" b="1" smtClean="0">
                <a:solidFill>
                  <a:srgbClr val="FF0000"/>
                </a:solidFill>
              </a:rPr>
              <a:t>(ЕГЭ 2004 г., демо) А17. </a:t>
            </a:r>
            <a:r>
              <a:rPr lang="ru-RU" sz="3200" smtClean="0"/>
              <a:t>Скорость распространения электромагнитных волн</a:t>
            </a:r>
            <a:endParaRPr lang="ru-RU" sz="3200" b="1" smtClean="0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071563" y="2428875"/>
            <a:ext cx="6858000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buFont typeface="Arial" charset="0"/>
              <a:buAutoNum type="arabicPeriod"/>
            </a:pPr>
            <a:r>
              <a:rPr lang="ru-RU" sz="3200">
                <a:latin typeface="Times New Roman" pitchFamily="18" charset="0"/>
              </a:rPr>
              <a:t>имеет максимальное значение в вакууме</a:t>
            </a:r>
          </a:p>
          <a:p>
            <a:pPr marL="457200" indent="-457200">
              <a:buFont typeface="Arial" charset="0"/>
              <a:buAutoNum type="arabicPeriod"/>
            </a:pPr>
            <a:r>
              <a:rPr lang="ru-RU" sz="3200">
                <a:latin typeface="Times New Roman" pitchFamily="18" charset="0"/>
              </a:rPr>
              <a:t>имеет максимальное значение в диэлектриках</a:t>
            </a:r>
          </a:p>
          <a:p>
            <a:pPr marL="457200" indent="-457200">
              <a:buFont typeface="Arial" charset="0"/>
              <a:buAutoNum type="arabicPeriod"/>
            </a:pPr>
            <a:r>
              <a:rPr lang="ru-RU" sz="3200">
                <a:latin typeface="Times New Roman" pitchFamily="18" charset="0"/>
              </a:rPr>
              <a:t>имеет максимальное значение в металлах</a:t>
            </a:r>
          </a:p>
          <a:p>
            <a:pPr marL="457200" indent="-457200">
              <a:buFont typeface="Arial" charset="0"/>
              <a:buAutoNum type="arabicPeriod"/>
            </a:pPr>
            <a:r>
              <a:rPr lang="ru-RU" sz="3200">
                <a:latin typeface="Times New Roman" pitchFamily="18" charset="0"/>
              </a:rPr>
              <a:t>одинакова в любых средах </a:t>
            </a:r>
          </a:p>
        </p:txBody>
      </p:sp>
      <p:sp>
        <p:nvSpPr>
          <p:cNvPr id="7270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7270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Заголовок 1"/>
          <p:cNvSpPr>
            <a:spLocks noGrp="1"/>
          </p:cNvSpPr>
          <p:nvPr>
            <p:ph type="title"/>
          </p:nvPr>
        </p:nvSpPr>
        <p:spPr>
          <a:xfrm>
            <a:off x="285750" y="0"/>
            <a:ext cx="8501063" cy="3071813"/>
          </a:xfrm>
        </p:spPr>
        <p:txBody>
          <a:bodyPr/>
          <a:lstStyle/>
          <a:p>
            <a:r>
              <a:rPr lang="ru-RU" sz="2400" b="1" smtClean="0">
                <a:solidFill>
                  <a:srgbClr val="FF0000"/>
                </a:solidFill>
              </a:rPr>
              <a:t>(ЕГЭ 2008 г., ДЕМО) А21. </a:t>
            </a:r>
            <a:r>
              <a:rPr lang="ru-RU" sz="3200" smtClean="0"/>
              <a:t>Среди приведенных примеров электромагнитных волн максимальной длиной волны обладает </a:t>
            </a:r>
            <a:endParaRPr lang="ru-RU" sz="3200" smtClean="0">
              <a:solidFill>
                <a:srgbClr val="002060"/>
              </a:solidFill>
            </a:endParaRPr>
          </a:p>
        </p:txBody>
      </p:sp>
      <p:sp>
        <p:nvSpPr>
          <p:cNvPr id="737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73731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73732" name="Rectangle 7"/>
          <p:cNvSpPr>
            <a:spLocks noChangeArrowheads="1"/>
          </p:cNvSpPr>
          <p:nvPr/>
        </p:nvSpPr>
        <p:spPr bwMode="auto">
          <a:xfrm>
            <a:off x="0" y="647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ru-RU"/>
          </a:p>
        </p:txBody>
      </p:sp>
      <p:sp>
        <p:nvSpPr>
          <p:cNvPr id="73733" name="Rectangle 10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ru-RU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500063" y="3071813"/>
            <a:ext cx="80010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14350" indent="-514350">
              <a:buFont typeface="Arial" charset="0"/>
              <a:buAutoNum type="arabicPeriod"/>
            </a:pPr>
            <a:r>
              <a:rPr lang="ru-RU" sz="2800">
                <a:latin typeface="Times New Roman" pitchFamily="18" charset="0"/>
              </a:rPr>
              <a:t>инфракрасное излучение Солнца</a:t>
            </a:r>
          </a:p>
          <a:p>
            <a:pPr marL="514350" indent="-514350">
              <a:buFont typeface="Arial" charset="0"/>
              <a:buAutoNum type="arabicPeriod"/>
            </a:pPr>
            <a:r>
              <a:rPr lang="ru-RU" sz="2800">
                <a:latin typeface="Times New Roman" pitchFamily="18" charset="0"/>
              </a:rPr>
              <a:t>ультрафиолетовое излучение Солнца</a:t>
            </a:r>
          </a:p>
          <a:p>
            <a:pPr marL="514350" indent="-514350">
              <a:buFont typeface="Arial" charset="0"/>
              <a:buAutoNum type="arabicPeriod"/>
            </a:pPr>
            <a:r>
              <a:rPr lang="ru-RU" sz="2800">
                <a:latin typeface="Times New Roman" pitchFamily="18" charset="0"/>
              </a:rPr>
              <a:t>излучение </a:t>
            </a:r>
            <a:r>
              <a:rPr lang="el-GR" sz="2800">
                <a:latin typeface="Times New Roman" pitchFamily="18" charset="0"/>
              </a:rPr>
              <a:t>γ-</a:t>
            </a:r>
            <a:r>
              <a:rPr lang="ru-RU" sz="2800">
                <a:latin typeface="Times New Roman" pitchFamily="18" charset="0"/>
              </a:rPr>
              <a:t>радиоактивного препарата </a:t>
            </a:r>
          </a:p>
          <a:p>
            <a:pPr marL="514350" indent="-514350">
              <a:buFont typeface="Arial" charset="0"/>
              <a:buAutoNum type="arabicPeriod"/>
            </a:pPr>
            <a:r>
              <a:rPr lang="ru-RU" sz="2800">
                <a:latin typeface="Times New Roman" pitchFamily="18" charset="0"/>
              </a:rPr>
              <a:t>излучение антенны радиопередатчика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71500" y="0"/>
            <a:ext cx="8229600" cy="71437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Литература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>
          <a:xfrm>
            <a:off x="0" y="642938"/>
            <a:ext cx="9001125" cy="6215062"/>
          </a:xfrm>
        </p:spPr>
        <p:txBody>
          <a:bodyPr rtlCol="0">
            <a:normAutofit fontScale="55000" lnSpcReduction="20000"/>
          </a:bodyPr>
          <a:lstStyle/>
          <a:p>
            <a:pPr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1800" dirty="0" smtClean="0"/>
              <a:t>Вибратор Герца [рисунок] // </a:t>
            </a:r>
            <a:r>
              <a:rPr lang="ru-RU" sz="1800" u="sng" dirty="0" smtClean="0">
                <a:hlinkClick r:id="rId2"/>
              </a:rPr>
              <a:t>http://900igr.net/datai/fizika/Printsip-radiosvjazi/0002-001-Dlja-poluchenija-elektromagnitnykh-voln-Genrikh-Gerts-ispolzoval.png</a:t>
            </a:r>
            <a:r>
              <a:rPr lang="ru-RU" sz="1800" dirty="0" smtClean="0"/>
              <a:t>; </a:t>
            </a:r>
          </a:p>
          <a:p>
            <a:pPr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1800" dirty="0" smtClean="0"/>
              <a:t>Вибратор Герца [рисунок] // </a:t>
            </a:r>
            <a:r>
              <a:rPr lang="ru-RU" sz="1800" u="sng" dirty="0" smtClean="0">
                <a:hlinkClick r:id="rId3"/>
              </a:rPr>
              <a:t>http://dic.academic.ru/pictures/wiki/files/70/Felder_um_Dipol.jpg</a:t>
            </a:r>
            <a:r>
              <a:rPr lang="ru-RU" sz="1800" dirty="0" smtClean="0"/>
              <a:t>; </a:t>
            </a:r>
          </a:p>
          <a:p>
            <a:pPr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1800" dirty="0" smtClean="0"/>
              <a:t>Вибратор Герца [рисунок] // </a:t>
            </a:r>
            <a:r>
              <a:rPr lang="ru-RU" sz="1800" u="sng" dirty="0" smtClean="0">
                <a:hlinkClick r:id="rId4"/>
              </a:rPr>
              <a:t>http://tehno-science.ru/wp-content/uploads/2012/02/vibrator-gerca.jpg</a:t>
            </a:r>
            <a:r>
              <a:rPr lang="ru-RU" sz="1800" dirty="0" smtClean="0"/>
              <a:t>;  </a:t>
            </a:r>
          </a:p>
          <a:p>
            <a:pPr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1800" dirty="0" smtClean="0"/>
              <a:t>Вибратор Герца [рисунок] // </a:t>
            </a:r>
            <a:r>
              <a:rPr lang="ru-RU" sz="1800" u="sng" dirty="0" smtClean="0">
                <a:hlinkClick r:id="rId5"/>
              </a:rPr>
              <a:t>http://www.en.edu.ru/shared/files/old/4147_p0189.gif</a:t>
            </a:r>
            <a:r>
              <a:rPr lang="ru-RU" sz="1800" dirty="0" smtClean="0"/>
              <a:t>;</a:t>
            </a:r>
          </a:p>
          <a:p>
            <a:pPr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1800" dirty="0" smtClean="0"/>
              <a:t>Видеоролик " Генератор переменного тока"//[Электронный ресурс]// </a:t>
            </a:r>
            <a:r>
              <a:rPr lang="ru-RU" sz="1800" dirty="0" smtClean="0">
                <a:hlinkClick r:id="rId6"/>
              </a:rPr>
              <a:t> </a:t>
            </a:r>
            <a:r>
              <a:rPr lang="ru-RU" sz="1800" u="sng" dirty="0" smtClean="0">
                <a:hlinkClick r:id="rId6"/>
              </a:rPr>
              <a:t>http://school-collection.edu.ru/catalog/res/4170927d-c63b-4b0f-9142-66cbb89fea84/view/</a:t>
            </a:r>
            <a:endParaRPr lang="ru-RU" sz="1800" dirty="0" smtClean="0"/>
          </a:p>
          <a:p>
            <a:pPr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1800" dirty="0" smtClean="0"/>
              <a:t>Видеоролик " Ёмкость в цепи переменного и постоянного тока"//[Электронный ресурс]// </a:t>
            </a:r>
            <a:r>
              <a:rPr lang="ru-RU" sz="1800" u="sng" dirty="0" smtClean="0">
                <a:hlinkClick r:id="rId7"/>
              </a:rPr>
              <a:t>http://narod.ru/disk/start/07.dl11se-narod.yandex.ru/3841480001/hc839a1565f13203808aaf655f3865795/%D0%81%D0%BC%D0%BA%D0%BE%D1%81%D1%82%D1%8C%20%D0%B2%20%D1%86%D0%B5%D0%BF%D0%B8%20%D0%BF%D0%B5%D1%80%D0%B5%D0%BC%D0%B5%D0%BD%D0%BD%D0%BE%D0%B3%D0%BE%20%D0%B8%20%D0%BF%D0%BE%D1%81%D1%82%D0%BE%D1%8F%D0%BD%D0%BD%D0%BE%D0%B3%D0%BE%20%D1%82%D0%BE%D0%BA%D0%B0.avi</a:t>
            </a:r>
            <a:endParaRPr lang="ru-RU" sz="1800" dirty="0" smtClean="0"/>
          </a:p>
          <a:p>
            <a:pPr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1800" dirty="0" smtClean="0"/>
              <a:t>Видеоролик " Получение переменного индукционного тока"//[Электронный ресурс]// </a:t>
            </a:r>
            <a:r>
              <a:rPr lang="ru-RU" sz="1800" dirty="0" smtClean="0">
                <a:hlinkClick r:id="rId6"/>
              </a:rPr>
              <a:t> </a:t>
            </a:r>
            <a:r>
              <a:rPr lang="ru-RU" sz="1800" u="sng" dirty="0" smtClean="0">
                <a:hlinkClick r:id="rId6"/>
              </a:rPr>
              <a:t>http://school-collection.edu.ru/catalog/res/d67bc6fb-694a-4f85-95ba-e572ae399a54/view/</a:t>
            </a:r>
            <a:endParaRPr lang="ru-RU" sz="1800" dirty="0" smtClean="0"/>
          </a:p>
          <a:p>
            <a:pPr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1800" dirty="0" smtClean="0"/>
              <a:t>Видеоролик "Передача электрической энергии на расстояние"//[Электронный ресурс]// </a:t>
            </a:r>
            <a:r>
              <a:rPr lang="ru-RU" sz="1800" u="sng" dirty="0" smtClean="0">
                <a:hlinkClick r:id="rId8"/>
              </a:rPr>
              <a:t>https://sites.google.com/site/gymnaziya1belovo/peredatha-elektro.wmv?attredirects=0&amp;d=1</a:t>
            </a:r>
            <a:r>
              <a:rPr lang="ru-RU" sz="1800" u="sng" dirty="0" smtClean="0"/>
              <a:t> </a:t>
            </a:r>
            <a:endParaRPr lang="ru-RU" sz="1800" dirty="0" smtClean="0"/>
          </a:p>
          <a:p>
            <a:pPr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1800" dirty="0" smtClean="0"/>
              <a:t>Видеоролик "Передача электрической энергии на расстояние"//[Электронный ресурс]// </a:t>
            </a:r>
            <a:r>
              <a:rPr lang="ru-RU" sz="1800" u="sng" dirty="0" smtClean="0">
                <a:hlinkClick r:id="rId8"/>
              </a:rPr>
              <a:t>https://sites.google.com/site/gymnaziya1belovo/peredatha-elektro.wmv?attredirects=0&amp;d=1</a:t>
            </a:r>
            <a:r>
              <a:rPr lang="ru-RU" sz="1800" u="sng" dirty="0" smtClean="0"/>
              <a:t> </a:t>
            </a:r>
            <a:endParaRPr lang="ru-RU" sz="1800" dirty="0" smtClean="0"/>
          </a:p>
          <a:p>
            <a:pPr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1800" u="sng" dirty="0" smtClean="0"/>
              <a:t>Видеоролик "Принцип действия трансформатора"</a:t>
            </a:r>
            <a:r>
              <a:rPr lang="ru-RU" sz="1800" dirty="0" smtClean="0"/>
              <a:t>//[Электронный ресурс]// </a:t>
            </a:r>
            <a:r>
              <a:rPr lang="ru-RU" sz="1800" u="sng" dirty="0" smtClean="0">
                <a:hlinkClick r:id="rId6"/>
              </a:rPr>
              <a:t>http://school-collection.edu.ru/catalog/res/0ecdeeb7-391a-48af-a7aa-008952b50853/view/</a:t>
            </a:r>
            <a:r>
              <a:rPr lang="ru-RU" sz="1800" dirty="0" smtClean="0"/>
              <a:t> </a:t>
            </a:r>
          </a:p>
          <a:p>
            <a:pPr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1800" dirty="0" smtClean="0"/>
              <a:t>Видеоролик "Трансформатор"//[Электронный ресурс]// </a:t>
            </a:r>
            <a:r>
              <a:rPr lang="ru-RU" sz="1800" dirty="0" smtClean="0">
                <a:hlinkClick r:id="rId6"/>
              </a:rPr>
              <a:t> </a:t>
            </a:r>
            <a:r>
              <a:rPr lang="ru-RU" sz="1800" u="sng" dirty="0" smtClean="0">
                <a:hlinkClick r:id="rId6"/>
              </a:rPr>
              <a:t>http://school-collection.edu.ru/catalog/res/c75a8eb5-ab51-4da7-b8f1-ea20eb69d6af/view/</a:t>
            </a:r>
            <a:r>
              <a:rPr lang="ru-RU" sz="1800" dirty="0" smtClean="0"/>
              <a:t> </a:t>
            </a:r>
          </a:p>
          <a:p>
            <a:pPr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1800" dirty="0" smtClean="0"/>
              <a:t>Виды радиоволн //[Электронный ресурс]// </a:t>
            </a:r>
            <a:r>
              <a:rPr lang="ru-RU" sz="1800" u="sng" dirty="0" smtClean="0"/>
              <a:t>http://eom.pp.ua/books/КопьютерыИсети/hack/Рус/Безопастность%20и%20защита/sredstva/392886_9BE62_lekcii_sredstva_i_sistemy_tehnicheskogo_obespecheniya_obrabo/ССТООХПИ%20учебник/курс%20лекций/lec_21.htm</a:t>
            </a:r>
            <a:r>
              <a:rPr lang="ru-RU" sz="1800" dirty="0" smtClean="0"/>
              <a:t>;</a:t>
            </a:r>
          </a:p>
          <a:p>
            <a:pPr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1800" dirty="0" smtClean="0"/>
              <a:t>Виды радиосвязи [рисунок] // </a:t>
            </a:r>
            <a:r>
              <a:rPr lang="ru-RU" sz="1800" u="sng" dirty="0" smtClean="0">
                <a:hlinkClick r:id="rId9"/>
              </a:rPr>
              <a:t>http://www.uchkom43.ru/components/com_virtuemart/shop_image/product/_________________4d8b37a3a6935.jpg</a:t>
            </a:r>
            <a:r>
              <a:rPr lang="ru-RU" sz="1800" dirty="0" smtClean="0"/>
              <a:t>;</a:t>
            </a:r>
          </a:p>
          <a:p>
            <a:pPr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1800" dirty="0" smtClean="0"/>
              <a:t>Зорин, Н.И. ГИА 2010. Физика. Тренировочные задания: 9 класс / Н.И. Зорин. – М.: </a:t>
            </a:r>
            <a:r>
              <a:rPr lang="ru-RU" sz="1800" dirty="0" err="1" smtClean="0"/>
              <a:t>Эксмо</a:t>
            </a:r>
            <a:r>
              <a:rPr lang="ru-RU" sz="1800" dirty="0" smtClean="0"/>
              <a:t>, 2010. – 112 с. – (Государственная (итоговая) аттестация (в новой форме).</a:t>
            </a:r>
          </a:p>
          <a:p>
            <a:pPr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1800" dirty="0" smtClean="0"/>
              <a:t>Излучающая антенна [рисунок] // </a:t>
            </a:r>
            <a:r>
              <a:rPr lang="ru-RU" sz="1800" u="sng" dirty="0" smtClean="0">
                <a:hlinkClick r:id="rId10"/>
              </a:rPr>
              <a:t>http://metalera.ru/i/p/1333727482.jpg</a:t>
            </a:r>
            <a:r>
              <a:rPr lang="ru-RU" sz="1800" dirty="0" smtClean="0"/>
              <a:t>;</a:t>
            </a:r>
          </a:p>
          <a:p>
            <a:pPr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1800" dirty="0" err="1" smtClean="0"/>
              <a:t>Кабардин</a:t>
            </a:r>
            <a:r>
              <a:rPr lang="ru-RU" sz="1800" dirty="0" smtClean="0"/>
              <a:t>, О.Ф. Физика. 9 </a:t>
            </a:r>
            <a:r>
              <a:rPr lang="ru-RU" sz="1800" dirty="0" err="1" smtClean="0"/>
              <a:t>кл</a:t>
            </a:r>
            <a:r>
              <a:rPr lang="ru-RU" sz="1800" dirty="0" smtClean="0"/>
              <a:t>.: сборник тестовых заданий для подготовки к итоговой аттестации за курс основной школы / О.Ф. </a:t>
            </a:r>
            <a:r>
              <a:rPr lang="ru-RU" sz="1800" dirty="0" err="1" smtClean="0"/>
              <a:t>Кабардин</a:t>
            </a:r>
            <a:r>
              <a:rPr lang="ru-RU" sz="1800" dirty="0" smtClean="0"/>
              <a:t>. – М.: Дрофа, 2008. – 219 с;</a:t>
            </a:r>
          </a:p>
          <a:p>
            <a:pPr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1800" dirty="0" smtClean="0"/>
              <a:t>Максвелл, Джеймс Клерк. </a:t>
            </a:r>
            <a:r>
              <a:rPr lang="ru-RU" sz="1800" dirty="0" err="1" smtClean="0"/>
              <a:t>Википедия</a:t>
            </a:r>
            <a:r>
              <a:rPr lang="ru-RU" sz="1800" dirty="0" smtClean="0"/>
              <a:t> //[Электронный ресурс]// </a:t>
            </a:r>
            <a:r>
              <a:rPr lang="ru-RU" sz="1800" u="sng" dirty="0" smtClean="0">
                <a:hlinkClick r:id="rId11"/>
              </a:rPr>
              <a:t>http://ru.wikipedia.org/wiki/%CC%E0%EA%F1%E2%E5%EB%EB,_%C4%E6%E5%E9%EC%F1_%CA%EB%E5%F0%EA</a:t>
            </a:r>
            <a:r>
              <a:rPr lang="ru-RU" sz="1800" u="sng" dirty="0" smtClean="0"/>
              <a:t>;</a:t>
            </a:r>
            <a:endParaRPr lang="ru-RU" sz="1800" dirty="0" smtClean="0"/>
          </a:p>
          <a:p>
            <a:pPr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1800" dirty="0" err="1" smtClean="0"/>
              <a:t>Перышкин</a:t>
            </a:r>
            <a:r>
              <a:rPr lang="ru-RU" sz="1800" dirty="0" smtClean="0"/>
              <a:t>, А. В., Физика. 9 класс. Учебник для общеобразовательных школ / А. В. </a:t>
            </a:r>
            <a:r>
              <a:rPr lang="ru-RU" sz="1800" dirty="0" err="1" smtClean="0"/>
              <a:t>Перышкин</a:t>
            </a:r>
            <a:r>
              <a:rPr lang="ru-RU" sz="1800" dirty="0" smtClean="0"/>
              <a:t>. - М.: Дрофа, 2009. – 198 с.</a:t>
            </a:r>
          </a:p>
          <a:p>
            <a:pPr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1800" dirty="0" smtClean="0"/>
              <a:t>Приемный резонатор [рисунок] // </a:t>
            </a:r>
            <a:r>
              <a:rPr lang="ru-RU" sz="1800" u="sng" dirty="0" smtClean="0">
                <a:hlinkClick r:id="rId12"/>
              </a:rPr>
              <a:t>http://900igr.net/datai/fizika/Printsip-radiosvjazi/0003-002-Elektromagnitnye-volny-registrirovalis-s-pomoschju-priemnogo.png</a:t>
            </a:r>
            <a:r>
              <a:rPr lang="ru-RU" sz="1800" dirty="0" smtClean="0"/>
              <a:t>;</a:t>
            </a:r>
          </a:p>
          <a:p>
            <a:pPr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1800" dirty="0" smtClean="0"/>
              <a:t>Стилизованная звуковая волна [рисунок] // </a:t>
            </a:r>
            <a:r>
              <a:rPr lang="ru-RU" sz="1800" u="sng" dirty="0" smtClean="0">
                <a:hlinkClick r:id="rId13"/>
              </a:rPr>
              <a:t>http://prv2.lori-images.net/stilizovannaya-zvukovaya-volna-0002666218-preview.jpg</a:t>
            </a:r>
            <a:r>
              <a:rPr lang="ru-RU" sz="1800" dirty="0" smtClean="0"/>
              <a:t>;</a:t>
            </a:r>
          </a:p>
          <a:p>
            <a:pPr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1800" dirty="0" smtClean="0"/>
              <a:t>Схема приемника А.С. Попова [рисунок] // </a:t>
            </a:r>
            <a:r>
              <a:rPr lang="ru-RU" sz="1800" u="sng" dirty="0" smtClean="0">
                <a:hlinkClick r:id="rId14"/>
              </a:rPr>
              <a:t>http://heysocium.ru/uploads/posts/2012-05/1336468646_popov1.jpg</a:t>
            </a:r>
            <a:r>
              <a:rPr lang="ru-RU" sz="1800" dirty="0" smtClean="0"/>
              <a:t>;</a:t>
            </a:r>
          </a:p>
          <a:p>
            <a:pPr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1800" dirty="0" smtClean="0"/>
              <a:t>Схема радиосвязи [рисунок] // </a:t>
            </a:r>
            <a:r>
              <a:rPr lang="ru-RU" sz="1800" u="sng" dirty="0" smtClean="0">
                <a:hlinkClick r:id="rId15"/>
              </a:rPr>
              <a:t>http://files.school-collection.edu.ru/dlrstore/c1fa4768-67a3-4fd2-89b6-591e626d8754/9_72c.swf</a:t>
            </a:r>
            <a:r>
              <a:rPr lang="ru-RU" sz="1800" dirty="0" smtClean="0"/>
              <a:t>;</a:t>
            </a:r>
          </a:p>
          <a:p>
            <a:pPr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1800" dirty="0" smtClean="0"/>
              <a:t>Трансформаторы. Передача электрической энергии. Открытая физика //[Электронный ресурс]// </a:t>
            </a:r>
            <a:r>
              <a:rPr lang="ru-RU" sz="1800" u="sng" dirty="0" smtClean="0">
                <a:hlinkClick r:id="rId16"/>
              </a:rPr>
              <a:t>http://www.physics.ru/courses/op25part2/design/index.htm</a:t>
            </a:r>
            <a:r>
              <a:rPr lang="ru-RU" sz="1800" dirty="0" smtClean="0"/>
              <a:t>;</a:t>
            </a:r>
          </a:p>
          <a:p>
            <a:pPr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1800" dirty="0" smtClean="0"/>
              <a:t>Федеральный институт педагогических измерений. Контрольные измерительные материалы (КИМ) Физика </a:t>
            </a:r>
            <a:r>
              <a:rPr lang="ru-RU" sz="1800" u="sng" dirty="0" smtClean="0">
                <a:hlinkClick r:id="rId17"/>
              </a:rPr>
              <a:t>ГИА-9 2010 г.</a:t>
            </a:r>
            <a:r>
              <a:rPr lang="ru-RU" sz="1800" dirty="0" smtClean="0"/>
              <a:t> //[Электронный ресурс]// </a:t>
            </a:r>
            <a:r>
              <a:rPr lang="ru-RU" sz="1800" u="sng" dirty="0" smtClean="0">
                <a:hlinkClick r:id="rId17"/>
              </a:rPr>
              <a:t>http://fipi.ru/view/sections/214/docs/</a:t>
            </a:r>
            <a:r>
              <a:rPr lang="ru-RU" sz="1800" dirty="0" smtClean="0"/>
              <a:t>  </a:t>
            </a:r>
          </a:p>
          <a:p>
            <a:pPr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1800" dirty="0" smtClean="0"/>
              <a:t>Федеральный институт педагогических измерений. Контрольные измерительные материалы (КИМ) Физика ЕГЭ 2001-2010//[Электронный ресурс]// </a:t>
            </a:r>
            <a:r>
              <a:rPr lang="en-US" sz="1800" u="sng" dirty="0" smtClean="0">
                <a:hlinkClick r:id="rId18"/>
              </a:rPr>
              <a:t>http</a:t>
            </a:r>
            <a:r>
              <a:rPr lang="ru-RU" sz="1800" u="sng" dirty="0" smtClean="0">
                <a:hlinkClick r:id="rId18"/>
              </a:rPr>
              <a:t>://</a:t>
            </a:r>
            <a:r>
              <a:rPr lang="en-US" sz="1800" u="sng" dirty="0" err="1" smtClean="0">
                <a:hlinkClick r:id="rId18"/>
              </a:rPr>
              <a:t>fipi</a:t>
            </a:r>
            <a:r>
              <a:rPr lang="ru-RU" sz="1800" u="sng" dirty="0" smtClean="0">
                <a:hlinkClick r:id="rId18"/>
              </a:rPr>
              <a:t>.</a:t>
            </a:r>
            <a:r>
              <a:rPr lang="en-US" sz="1800" u="sng" dirty="0" err="1" smtClean="0">
                <a:hlinkClick r:id="rId18"/>
              </a:rPr>
              <a:t>ru</a:t>
            </a:r>
            <a:r>
              <a:rPr lang="ru-RU" sz="1800" u="sng" dirty="0" smtClean="0">
                <a:hlinkClick r:id="rId18"/>
              </a:rPr>
              <a:t>/</a:t>
            </a:r>
            <a:r>
              <a:rPr lang="en-US" sz="1800" u="sng" dirty="0" smtClean="0">
                <a:hlinkClick r:id="rId18"/>
              </a:rPr>
              <a:t>view</a:t>
            </a:r>
            <a:r>
              <a:rPr lang="ru-RU" sz="1800" u="sng" dirty="0" smtClean="0">
                <a:hlinkClick r:id="rId18"/>
              </a:rPr>
              <a:t>/</a:t>
            </a:r>
            <a:r>
              <a:rPr lang="en-US" sz="1800" u="sng" dirty="0" smtClean="0">
                <a:hlinkClick r:id="rId18"/>
              </a:rPr>
              <a:t>sections</a:t>
            </a:r>
            <a:r>
              <a:rPr lang="ru-RU" sz="1800" u="sng" dirty="0" smtClean="0">
                <a:hlinkClick r:id="rId18"/>
              </a:rPr>
              <a:t>/92/</a:t>
            </a:r>
            <a:r>
              <a:rPr lang="en-US" sz="1800" u="sng" dirty="0" smtClean="0">
                <a:hlinkClick r:id="rId18"/>
              </a:rPr>
              <a:t>docs</a:t>
            </a:r>
            <a:r>
              <a:rPr lang="ru-RU" sz="1800" u="sng" dirty="0" smtClean="0">
                <a:hlinkClick r:id="rId18"/>
              </a:rPr>
              <a:t>/</a:t>
            </a:r>
            <a:r>
              <a:rPr lang="ru-RU" sz="1800" dirty="0" smtClean="0"/>
              <a:t> </a:t>
            </a:r>
          </a:p>
          <a:p>
            <a:pPr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1800" dirty="0" smtClean="0"/>
              <a:t>Электромагнитные волны. . Открытая физика //[Электронный ресурс]// </a:t>
            </a:r>
            <a:r>
              <a:rPr lang="ru-RU" sz="1800" u="sng" dirty="0" smtClean="0"/>
              <a:t>http://www.physics.ru/courses/op25part2/design/index.htm;</a:t>
            </a: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1328</TotalTime>
  <Words>2754</Words>
  <Application>Microsoft Office PowerPoint</Application>
  <PresentationFormat>Экран (4:3)</PresentationFormat>
  <Paragraphs>390</Paragraphs>
  <Slides>59</Slides>
  <Notes>0</Notes>
  <HiddenSlides>0</HiddenSlides>
  <MMClips>1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59</vt:i4>
      </vt:variant>
    </vt:vector>
  </HeadingPairs>
  <TitlesOfParts>
    <vt:vector size="61" baseType="lpstr">
      <vt:lpstr>Тема Office</vt:lpstr>
      <vt:lpstr>Picture</vt:lpstr>
      <vt:lpstr>ЭЛЕКТРОМАГНИТНЫЕ КОЛЕБАНИЯ И ВОЛНЫ  Подготовка к ГИА</vt:lpstr>
      <vt:lpstr>Цель:</vt:lpstr>
      <vt:lpstr>Переменный ток</vt:lpstr>
      <vt:lpstr>Получение переменного индукционного тока</vt:lpstr>
      <vt:lpstr>Переменный ток</vt:lpstr>
      <vt:lpstr>Генератор переменного тока</vt:lpstr>
      <vt:lpstr>Преобразования энергии в электрогенераторах</vt:lpstr>
      <vt:lpstr>Трансформатор</vt:lpstr>
      <vt:lpstr>Трансформатор</vt:lpstr>
      <vt:lpstr>Принцип действия трансформатора</vt:lpstr>
      <vt:lpstr>Применение трансформаторов</vt:lpstr>
      <vt:lpstr>Передача электрической энергии на расстояние</vt:lpstr>
      <vt:lpstr>Электромагнитное поле</vt:lpstr>
      <vt:lpstr>Электромагнитное поле</vt:lpstr>
      <vt:lpstr>Электромагнитные волны</vt:lpstr>
      <vt:lpstr>Скорость распространения электромагнитных волн</vt:lpstr>
      <vt:lpstr>Различные виды электромагнитных излучений и их применение</vt:lpstr>
      <vt:lpstr>Влияние электромагнитных излучений на живые организмы. </vt:lpstr>
      <vt:lpstr>Влияние электромагнитных излучений на живые организмы </vt:lpstr>
      <vt:lpstr>Видимое излучение</vt:lpstr>
      <vt:lpstr>Ультрафиолетовое излучение</vt:lpstr>
      <vt:lpstr>Рентгеновские лучи</vt:lpstr>
      <vt:lpstr>γ-излучение</vt:lpstr>
      <vt:lpstr>Влияние электромагнитных излучений на живые организмы. </vt:lpstr>
      <vt:lpstr>Презентация PowerPoint</vt:lpstr>
      <vt:lpstr>Презентация PowerPoint</vt:lpstr>
      <vt:lpstr>Конденсатор -</vt:lpstr>
      <vt:lpstr>Ёмкость в цепи переменного и постоянного тока</vt:lpstr>
      <vt:lpstr>Колебательный контур</vt:lpstr>
      <vt:lpstr>Вынужденные электромагнитные колебания</vt:lpstr>
      <vt:lpstr>Получение электромагнитных колебаний</vt:lpstr>
      <vt:lpstr>Вибратор Герца</vt:lpstr>
      <vt:lpstr>Принцип радиосвязи</vt:lpstr>
      <vt:lpstr>Принципы радиосвязи</vt:lpstr>
      <vt:lpstr>Схема радиосвязи</vt:lpstr>
      <vt:lpstr>Схема радиосвязи</vt:lpstr>
      <vt:lpstr>Классификация видов радиоволн</vt:lpstr>
      <vt:lpstr>Виды радиосвязи</vt:lpstr>
      <vt:lpstr>Рассмотрим задачи: </vt:lpstr>
      <vt:lpstr>ГИА-2010-12. Заряженная частица излучает электромагнитные волны, если</vt:lpstr>
      <vt:lpstr>ГИА-2010-12. Какое из перечисленных ниже свойств света подтверждает его волновые свойства?</vt:lpstr>
      <vt:lpstr>ГИА-2010-12. Какое электромагнитное излучение из перечисленных ниже видов имеет наибольшую длину волны?</vt:lpstr>
      <vt:lpstr>ГИА-2010-12. Какой из перечисленных ниже видов электромагнитных излучений имеет наименьшую длину волны?</vt:lpstr>
      <vt:lpstr>(ГИА 2009 г.) 12. На рисунке приведена шкала электромагнитных волн. Определите, к какому виду излучения принадлежат электромагнитные волны с длиной волны 0,1 мм. </vt:lpstr>
      <vt:lpstr>(ГИА 2010 г.) 13. На рисунке приведена шкала электромагнитных волн. Определите, к какому виду излучения относятся электромагнитные волны с длиной волны 1 см.</vt:lpstr>
      <vt:lpstr>ГИА-2010-12. На какой частоте работает радиостанция, передавая программу на волне 250 м?</vt:lpstr>
      <vt:lpstr>ГИА-2010-12. На какой частоте суда передают сигнал бедствия (SOS), если по международному соглашению длина радиоволны этого сигнала должна быть равной 600 м?</vt:lpstr>
      <vt:lpstr>ГИА-2010-12. Чему равна длина волн, посылаемых радиостанцией, работающей на частоте 1400 кГц?</vt:lpstr>
      <vt:lpstr>ГИА-2010-12. Длина электромагнитной волны, распространяющейся в воздухе с периодом колебаний T = 0,03 мкс, равна</vt:lpstr>
      <vt:lpstr>ГИА-2010-12. Период колебаний в электромагнитной волне, распространяющейся в воздухе с длиной полны 3 м равен</vt:lpstr>
      <vt:lpstr>(ЕГЭ 2001 г.) А15. На рисунке показан график колебаний силы тока в колебательном контуре с антенной. Определите длину электромагнитной волны, излучаемой антенной.</vt:lpstr>
      <vt:lpstr>(ЕГЭ 2001 г.) А21. Колебания электрического поля в электромагнитной волне описывается уравнением  E = 10cos(10-12t + /2). Определите циклическую частоту    колебаний.</vt:lpstr>
      <vt:lpstr>(ЕГЭ 2001 г., Демо) А18. На рисунке приведен график изменения напряжения в электрической цепи с течением времени. Чему равен период колебаний напряжения? </vt:lpstr>
      <vt:lpstr>(ЕГЭ 2002 г., Демо) А20. Радиостанция работает на частоте 0,75108 Гц. Какова длина волны, излучаемой антенной радиостанции? (Скорость распространения электромагнитных волн 300 000 км/с.)</vt:lpstr>
      <vt:lpstr>(ЕГЭ 2002 г., КИМ) А32. Согласно теории Максвелла электромагнитные волны излучаются</vt:lpstr>
      <vt:lpstr>(ЕГЭ 2004 г., демо) А16. Катушка квартирного электрического звонка с железным сердечником подключена к переменному току бытовой электросети частотой 50 Гц (см. рисунок). Частота колебаний якоря</vt:lpstr>
      <vt:lpstr>(ЕГЭ 2004 г., демо) А17. Скорость распространения электромагнитных волн</vt:lpstr>
      <vt:lpstr>(ЕГЭ 2008 г., ДЕМО) А21. Среди приведенных примеров электромагнитных волн максимальной длиной волны обладает </vt:lpstr>
      <vt:lpstr>Литература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Механическое движение. Траектория, путь, перемещение Подготовка к ГИА</dc:title>
  <cp:lastModifiedBy>admin</cp:lastModifiedBy>
  <cp:revision>129</cp:revision>
  <dcterms:modified xsi:type="dcterms:W3CDTF">2018-06-20T13:54:04Z</dcterms:modified>
</cp:coreProperties>
</file>